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70" r:id="rId9"/>
    <p:sldId id="264" r:id="rId10"/>
    <p:sldId id="265" r:id="rId11"/>
    <p:sldId id="266" r:id="rId12"/>
    <p:sldId id="267" r:id="rId13"/>
    <p:sldId id="268" r:id="rId14"/>
    <p:sldId id="269" r:id="rId15"/>
  </p:sldIdLst>
  <p:sldSz cx="12192000" cy="6858000"/>
  <p:notesSz cx="6858000" cy="12192000"/>
  <p:embeddedFontLst>
    <p:embeddedFont>
      <p:font typeface="Calibri" panose="020F0502020204030204" pitchFamily="34" charset="0"/>
      <p:regular r:id="rId17"/>
      <p:bold r:id="rId18"/>
      <p:italic r:id="rId19"/>
      <p:boldItalic r:id="rId20"/>
    </p:embeddedFont>
    <p:embeddedFont>
      <p:font typeface="Lato" panose="020F0502020204030203" pitchFamily="34" charset="0"/>
      <p:regular r:id="rId21"/>
      <p:bold r:id="rId22"/>
      <p:italic r:id="rId23"/>
      <p:boldItalic r:id="rId24"/>
    </p:embeddedFont>
    <p:embeddedFont>
      <p:font typeface="Lato Regular" panose="020F0502020204030203" pitchFamily="34" charset="0"/>
      <p:regular r:id="rId25"/>
    </p:embeddedFont>
    <p:embeddedFont>
      <p:font typeface="Roboto" panose="02000000000000000000"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4100967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03518"/>
            <a:ext cx="12188952" cy="1256986"/>
          </a:xfrm>
          <a:prstGeom prst="rect">
            <a:avLst/>
          </a:prstGeom>
        </p:spPr>
      </p:pic>
      <p:sp>
        <p:nvSpPr>
          <p:cNvPr id="3" name="Object 2"/>
          <p:cNvSpPr/>
          <p:nvPr/>
        </p:nvSpPr>
        <p:spPr>
          <a:xfrm>
            <a:off x="0" y="3155855"/>
            <a:ext cx="12188952" cy="516007"/>
          </a:xfrm>
          <a:prstGeom prst="rect">
            <a:avLst/>
          </a:prstGeom>
          <a:noFill/>
        </p:spPr>
        <p:txBody>
          <a:bodyPr wrap="square" lIns="0" tIns="0" rIns="0" bIns="0" rtlCol="0" anchor="ctr"/>
          <a:lstStyle/>
          <a:p>
            <a:pPr algn="ctr">
              <a:spcAft>
                <a:spcPts val="600"/>
              </a:spcAft>
              <a:buNone/>
            </a:pPr>
            <a:r>
              <a:rPr lang="en-US" sz="5400" b="1" dirty="0">
                <a:solidFill>
                  <a:srgbClr val="FFFFFF"/>
                </a:solidFill>
                <a:latin typeface="Roboto" pitchFamily="34" charset="0"/>
                <a:ea typeface="Roboto" pitchFamily="34" charset="-122"/>
                <a:cs typeface="Roboto" pitchFamily="34" charset="-120"/>
              </a:rPr>
              <a:t>Capitalism vs Socialism</a:t>
            </a:r>
            <a:endParaRPr lang="en-US" dirty="0"/>
          </a:p>
        </p:txBody>
      </p:sp>
      <p:sp>
        <p:nvSpPr>
          <p:cNvPr id="4" name="Object 3"/>
          <p:cNvSpPr/>
          <p:nvPr/>
        </p:nvSpPr>
        <p:spPr>
          <a:xfrm>
            <a:off x="2542111" y="6426049"/>
            <a:ext cx="1113189" cy="144558"/>
          </a:xfrm>
          <a:prstGeom prst="rect">
            <a:avLst/>
          </a:prstGeom>
          <a:noFill/>
        </p:spPr>
        <p:txBody>
          <a:bodyPr wrap="square" lIns="0" tIns="0" rIns="0" bIns="0" rtlCol="0" anchor="ctr"/>
          <a:lstStyle/>
          <a:p>
            <a:pPr algn="l">
              <a:spcAft>
                <a:spcPts val="600"/>
              </a:spcAft>
              <a:buNone/>
            </a:pPr>
            <a:r>
              <a:rPr lang="en-US" sz="1300" b="1" kern="0" spc="29" dirty="0">
                <a:solidFill>
                  <a:srgbClr val="333333"/>
                </a:solidFill>
                <a:latin typeface="Lato" pitchFamily="34" charset="0"/>
                <a:ea typeface="Lato" pitchFamily="34" charset="-122"/>
                <a:cs typeface="Lato" pitchFamily="34" charset="-120"/>
              </a:rPr>
              <a:t>Junaid</a:t>
            </a:r>
            <a:r>
              <a:rPr lang="en-US" sz="1300" kern="0" spc="29" dirty="0">
                <a:solidFill>
                  <a:srgbClr val="333333"/>
                </a:solidFill>
                <a:latin typeface="Lato" pitchFamily="34" charset="0"/>
                <a:ea typeface="Lato" pitchFamily="34" charset="-122"/>
                <a:cs typeface="Lato" pitchFamily="34" charset="-120"/>
              </a:rPr>
              <a:t> Ali</a:t>
            </a:r>
            <a:endParaRPr lang="en-US" dirty="0"/>
          </a:p>
        </p:txBody>
      </p:sp>
      <p:sp>
        <p:nvSpPr>
          <p:cNvPr id="5" name="Object 4"/>
          <p:cNvSpPr/>
          <p:nvPr/>
        </p:nvSpPr>
        <p:spPr>
          <a:xfrm>
            <a:off x="3845752" y="6426049"/>
            <a:ext cx="1069885" cy="144558"/>
          </a:xfrm>
          <a:prstGeom prst="rect">
            <a:avLst/>
          </a:prstGeom>
          <a:noFill/>
        </p:spPr>
        <p:txBody>
          <a:bodyPr wrap="square" lIns="0" tIns="0" rIns="0" bIns="0" rtlCol="0" anchor="ctr"/>
          <a:lstStyle/>
          <a:p>
            <a:pPr algn="l">
              <a:spcAft>
                <a:spcPts val="600"/>
              </a:spcAft>
              <a:buNone/>
            </a:pPr>
            <a:r>
              <a:rPr lang="en-US" sz="1300" b="1" kern="0" spc="29" dirty="0">
                <a:solidFill>
                  <a:srgbClr val="333333"/>
                </a:solidFill>
                <a:latin typeface="Lato" pitchFamily="34" charset="0"/>
                <a:ea typeface="Lato" pitchFamily="34" charset="-122"/>
                <a:cs typeface="Lato" pitchFamily="34" charset="-120"/>
              </a:rPr>
              <a:t>Amur</a:t>
            </a:r>
            <a:r>
              <a:rPr lang="en-US" sz="1300" kern="0" spc="29" dirty="0">
                <a:solidFill>
                  <a:srgbClr val="333333"/>
                </a:solidFill>
                <a:latin typeface="Lato" pitchFamily="34" charset="0"/>
                <a:ea typeface="Lato" pitchFamily="34" charset="-122"/>
                <a:cs typeface="Lato" pitchFamily="34" charset="-120"/>
              </a:rPr>
              <a:t> Pal</a:t>
            </a:r>
            <a:endParaRPr lang="en-US" dirty="0"/>
          </a:p>
        </p:txBody>
      </p:sp>
      <p:sp>
        <p:nvSpPr>
          <p:cNvPr id="6" name="Object 5"/>
          <p:cNvSpPr/>
          <p:nvPr/>
        </p:nvSpPr>
        <p:spPr>
          <a:xfrm>
            <a:off x="5106090" y="6426049"/>
            <a:ext cx="1201497" cy="144558"/>
          </a:xfrm>
          <a:prstGeom prst="rect">
            <a:avLst/>
          </a:prstGeom>
          <a:noFill/>
        </p:spPr>
        <p:txBody>
          <a:bodyPr wrap="square" lIns="0" tIns="0" rIns="0" bIns="0" rtlCol="0" anchor="ctr"/>
          <a:lstStyle/>
          <a:p>
            <a:pPr algn="l">
              <a:spcAft>
                <a:spcPts val="600"/>
              </a:spcAft>
              <a:buNone/>
            </a:pPr>
            <a:r>
              <a:rPr lang="en-US" sz="1300" b="1" kern="0" spc="29" dirty="0">
                <a:solidFill>
                  <a:srgbClr val="333333"/>
                </a:solidFill>
                <a:latin typeface="Lato" pitchFamily="34" charset="0"/>
                <a:ea typeface="Lato" pitchFamily="34" charset="-122"/>
                <a:cs typeface="Lato" pitchFamily="34" charset="-120"/>
              </a:rPr>
              <a:t>Sannan</a:t>
            </a:r>
            <a:r>
              <a:rPr lang="en-US" sz="1300" kern="0" spc="29" dirty="0">
                <a:solidFill>
                  <a:srgbClr val="333333"/>
                </a:solidFill>
                <a:latin typeface="Lato" pitchFamily="34" charset="0"/>
                <a:ea typeface="Lato" pitchFamily="34" charset="-122"/>
                <a:cs typeface="Lato" pitchFamily="34" charset="-120"/>
              </a:rPr>
              <a:t> Zia</a:t>
            </a:r>
            <a:endParaRPr lang="en-US" dirty="0"/>
          </a:p>
        </p:txBody>
      </p:sp>
      <p:sp>
        <p:nvSpPr>
          <p:cNvPr id="7" name="Object 6"/>
          <p:cNvSpPr/>
          <p:nvPr/>
        </p:nvSpPr>
        <p:spPr>
          <a:xfrm>
            <a:off x="6498040" y="6426049"/>
            <a:ext cx="1149937" cy="144558"/>
          </a:xfrm>
          <a:prstGeom prst="rect">
            <a:avLst/>
          </a:prstGeom>
          <a:noFill/>
        </p:spPr>
        <p:txBody>
          <a:bodyPr wrap="square" lIns="0" tIns="0" rIns="0" bIns="0" rtlCol="0" anchor="ctr"/>
          <a:lstStyle/>
          <a:p>
            <a:pPr algn="l">
              <a:spcAft>
                <a:spcPts val="600"/>
              </a:spcAft>
              <a:buNone/>
            </a:pPr>
            <a:r>
              <a:rPr lang="en-US" sz="1300" kern="0" spc="29" dirty="0">
                <a:solidFill>
                  <a:srgbClr val="333333"/>
                </a:solidFill>
                <a:latin typeface="Lato" pitchFamily="34" charset="0"/>
                <a:ea typeface="Lato" pitchFamily="34" charset="-122"/>
                <a:cs typeface="Lato" pitchFamily="34" charset="-120"/>
              </a:rPr>
              <a:t>M. </a:t>
            </a:r>
            <a:r>
              <a:rPr lang="en-US" sz="1300" b="1" kern="0" spc="29" dirty="0">
                <a:solidFill>
                  <a:srgbClr val="333333"/>
                </a:solidFill>
                <a:latin typeface="Lato" pitchFamily="34" charset="0"/>
                <a:ea typeface="Lato" pitchFamily="34" charset="-122"/>
                <a:cs typeface="Lato" pitchFamily="34" charset="-120"/>
              </a:rPr>
              <a:t>Hassan</a:t>
            </a:r>
            <a:endParaRPr lang="en-US" dirty="0"/>
          </a:p>
        </p:txBody>
      </p:sp>
      <p:sp>
        <p:nvSpPr>
          <p:cNvPr id="8" name="Object 7"/>
          <p:cNvSpPr/>
          <p:nvPr/>
        </p:nvSpPr>
        <p:spPr>
          <a:xfrm>
            <a:off x="7838429" y="6426049"/>
            <a:ext cx="2189317" cy="144558"/>
          </a:xfrm>
          <a:prstGeom prst="rect">
            <a:avLst/>
          </a:prstGeom>
          <a:noFill/>
        </p:spPr>
        <p:txBody>
          <a:bodyPr wrap="square" lIns="0" tIns="0" rIns="0" bIns="0" rtlCol="0" anchor="ctr"/>
          <a:lstStyle/>
          <a:p>
            <a:pPr algn="l">
              <a:spcAft>
                <a:spcPts val="600"/>
              </a:spcAft>
              <a:buNone/>
            </a:pPr>
            <a:r>
              <a:rPr lang="en-US" sz="1300" b="1" kern="0" spc="29" dirty="0">
                <a:solidFill>
                  <a:srgbClr val="333333"/>
                </a:solidFill>
                <a:latin typeface="Lato" pitchFamily="34" charset="0"/>
                <a:ea typeface="Lato" pitchFamily="34" charset="-122"/>
                <a:cs typeface="Lato" pitchFamily="34" charset="-120"/>
              </a:rPr>
              <a:t>Shahzaib </a:t>
            </a:r>
            <a:r>
              <a:rPr lang="en-US" sz="1300" kern="0" spc="29" dirty="0">
                <a:solidFill>
                  <a:srgbClr val="333333"/>
                </a:solidFill>
                <a:latin typeface="Lato" pitchFamily="34" charset="0"/>
                <a:ea typeface="Lato" pitchFamily="34" charset="-122"/>
                <a:cs typeface="Lato" pitchFamily="34" charset="-120"/>
              </a:rPr>
              <a:t>Ahmed Hassan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0"/>
            <a:ext cx="3809046" cy="6856285"/>
          </a:xfrm>
          <a:prstGeom prst="rect">
            <a:avLst/>
          </a:prstGeom>
          <a:solidFill>
            <a:srgbClr val="FFFFFF"/>
          </a:solidFill>
        </p:spPr>
      </p:sp>
      <p:sp>
        <p:nvSpPr>
          <p:cNvPr id="3" name="Object 2"/>
          <p:cNvSpPr/>
          <p:nvPr/>
        </p:nvSpPr>
        <p:spPr>
          <a:xfrm>
            <a:off x="476131" y="2953202"/>
            <a:ext cx="3237690" cy="1111766"/>
          </a:xfrm>
          <a:prstGeom prst="rect">
            <a:avLst/>
          </a:prstGeom>
          <a:noFill/>
        </p:spPr>
        <p:txBody>
          <a:bodyPr wrap="square" lIns="0" tIns="0" rIns="0" bIns="0" rtlCol="0" anchor="ctr"/>
          <a:lstStyle/>
          <a:p>
            <a:pPr algn="l">
              <a:spcAft>
                <a:spcPts val="600"/>
              </a:spcAft>
              <a:buNone/>
            </a:pPr>
            <a:r>
              <a:rPr lang="en-US" sz="3000" b="1" dirty="0">
                <a:solidFill>
                  <a:srgbClr val="333333"/>
                </a:solidFill>
                <a:latin typeface="Roboto" pitchFamily="34" charset="0"/>
                <a:ea typeface="Roboto" pitchFamily="34" charset="-122"/>
                <a:cs typeface="Roboto" pitchFamily="34" charset="-120"/>
              </a:rPr>
              <a:t>Economic</a:t>
            </a:r>
            <a:br>
              <a:rPr lang="en-US" sz="3000" b="1" dirty="0">
                <a:solidFill>
                  <a:srgbClr val="333333"/>
                </a:solidFill>
                <a:latin typeface="Roboto" pitchFamily="34" charset="0"/>
                <a:ea typeface="Roboto" pitchFamily="34" charset="-122"/>
                <a:cs typeface="Roboto" pitchFamily="34" charset="-120"/>
              </a:rPr>
            </a:br>
            <a:r>
              <a:rPr lang="en-US" sz="3000" b="1" dirty="0">
                <a:solidFill>
                  <a:srgbClr val="333333"/>
                </a:solidFill>
                <a:latin typeface="Roboto" pitchFamily="34" charset="0"/>
                <a:ea typeface="Roboto" pitchFamily="34" charset="-122"/>
                <a:cs typeface="Roboto" pitchFamily="34" charset="-120"/>
              </a:rPr>
              <a:t>System of</a:t>
            </a:r>
            <a:br>
              <a:rPr lang="en-US" sz="3000" b="1" dirty="0">
                <a:solidFill>
                  <a:srgbClr val="333333"/>
                </a:solidFill>
                <a:latin typeface="Roboto" pitchFamily="34" charset="0"/>
                <a:ea typeface="Roboto" pitchFamily="34" charset="-122"/>
                <a:cs typeface="Roboto" pitchFamily="34" charset="-120"/>
              </a:rPr>
            </a:br>
            <a:r>
              <a:rPr lang="en-US" sz="3000" b="1" dirty="0">
                <a:solidFill>
                  <a:srgbClr val="333333"/>
                </a:solidFill>
                <a:latin typeface="Roboto" pitchFamily="34" charset="0"/>
                <a:ea typeface="Roboto" pitchFamily="34" charset="-122"/>
                <a:cs typeface="Roboto" pitchFamily="34" charset="-120"/>
              </a:rPr>
              <a:t>Pakistan</a:t>
            </a:r>
            <a:endParaRPr lang="en-US" dirty="0"/>
          </a:p>
        </p:txBody>
      </p:sp>
      <p:sp>
        <p:nvSpPr>
          <p:cNvPr id="4" name="Object 3"/>
          <p:cNvSpPr/>
          <p:nvPr/>
        </p:nvSpPr>
        <p:spPr>
          <a:xfrm>
            <a:off x="4086225" y="42910"/>
            <a:ext cx="7237190" cy="1324813"/>
          </a:xfrm>
          <a:prstGeom prst="rect">
            <a:avLst/>
          </a:prstGeom>
          <a:noFill/>
        </p:spPr>
        <p:txBody>
          <a:bodyPr wrap="square" lIns="0" tIns="0" rIns="0" bIns="0" rtlCol="0" anchor="ctr"/>
          <a:lstStyle/>
          <a:p>
            <a:pPr algn="l">
              <a:spcAft>
                <a:spcPts val="600"/>
              </a:spcAft>
              <a:buNone/>
            </a:pPr>
            <a:r>
              <a:rPr lang="en-US" sz="1300" kern="0" spc="29" dirty="0">
                <a:solidFill>
                  <a:schemeClr val="tx2"/>
                </a:solidFill>
                <a:latin typeface="Lato" pitchFamily="34" charset="0"/>
                <a:ea typeface="Lato" pitchFamily="34" charset="-122"/>
                <a:cs typeface="Lato" pitchFamily="34" charset="-120"/>
              </a:rPr>
              <a:t>Pakistan has a mixed economy that combines elements of capitalism and socialism. It combines</a:t>
            </a:r>
            <a:br>
              <a:rPr lang="en-US" sz="1300" kern="0" spc="29" dirty="0">
                <a:solidFill>
                  <a:schemeClr val="tx2"/>
                </a:solidFill>
                <a:latin typeface="Lato" pitchFamily="34" charset="0"/>
                <a:ea typeface="Lato" pitchFamily="34" charset="-122"/>
                <a:cs typeface="Lato" pitchFamily="34" charset="-120"/>
              </a:rPr>
            </a:br>
            <a:r>
              <a:rPr lang="en-US" sz="1300" kern="0" spc="29" dirty="0">
                <a:solidFill>
                  <a:schemeClr val="tx2"/>
                </a:solidFill>
                <a:latin typeface="Lato" pitchFamily="34" charset="0"/>
                <a:ea typeface="Lato" pitchFamily="34" charset="-122"/>
                <a:cs typeface="Lato" pitchFamily="34" charset="-120"/>
              </a:rPr>
              <a:t>elements of a market-based system, in which prices are determined by supply and demand and</a:t>
            </a:r>
            <a:br>
              <a:rPr lang="en-US" sz="1300" kern="0" spc="29" dirty="0">
                <a:solidFill>
                  <a:schemeClr val="tx2"/>
                </a:solidFill>
                <a:latin typeface="Lato" pitchFamily="34" charset="0"/>
                <a:ea typeface="Lato" pitchFamily="34" charset="-122"/>
                <a:cs typeface="Lato" pitchFamily="34" charset="-120"/>
              </a:rPr>
            </a:br>
            <a:r>
              <a:rPr lang="en-US" sz="1300" kern="0" spc="29" dirty="0">
                <a:solidFill>
                  <a:schemeClr val="tx2"/>
                </a:solidFill>
                <a:latin typeface="Lato" pitchFamily="34" charset="0"/>
                <a:ea typeface="Lato" pitchFamily="34" charset="-122"/>
                <a:cs typeface="Lato" pitchFamily="34" charset="-120"/>
              </a:rPr>
              <a:t>private enterprise is allowed, with elements of a planned economy, in which the government plays a role in regulating the economy and providing certain public goods and services.</a:t>
            </a:r>
            <a:endParaRPr lang="en-US" dirty="0">
              <a:solidFill>
                <a:schemeClr val="tx2"/>
              </a:solidFill>
            </a:endParaRPr>
          </a:p>
        </p:txBody>
      </p:sp>
      <p:sp>
        <p:nvSpPr>
          <p:cNvPr id="5" name="Object 4"/>
          <p:cNvSpPr/>
          <p:nvPr/>
        </p:nvSpPr>
        <p:spPr>
          <a:xfrm>
            <a:off x="4086225" y="1234418"/>
            <a:ext cx="7237190" cy="978430"/>
          </a:xfrm>
          <a:prstGeom prst="rect">
            <a:avLst/>
          </a:prstGeom>
          <a:noFill/>
        </p:spPr>
        <p:txBody>
          <a:bodyPr wrap="square" lIns="0" tIns="0" rIns="0" bIns="0" rtlCol="0" anchor="ctr"/>
          <a:lstStyle/>
          <a:p>
            <a:pPr algn="l">
              <a:spcAft>
                <a:spcPts val="600"/>
              </a:spcAft>
              <a:buNone/>
            </a:pPr>
            <a:r>
              <a:rPr lang="en-US" sz="1300" kern="0" spc="29" dirty="0">
                <a:solidFill>
                  <a:schemeClr val="tx2"/>
                </a:solidFill>
                <a:latin typeface="Lato" pitchFamily="34" charset="0"/>
                <a:ea typeface="Lato" pitchFamily="34" charset="-122"/>
                <a:cs typeface="Lato" pitchFamily="34" charset="-120"/>
              </a:rPr>
              <a:t>The government's role in regulating the economy can include activities such as setting monetary policy, regulating industries, providing subsidies and tax incentives, and owning and operating certain industries. Private enterprise is allowed to operate in areas such as agriculture, industry, and the service sector.</a:t>
            </a:r>
            <a:endParaRPr lang="en-US" dirty="0">
              <a:solidFill>
                <a:schemeClr val="tx2"/>
              </a:solidFill>
            </a:endParaRPr>
          </a:p>
        </p:txBody>
      </p:sp>
      <p:sp>
        <p:nvSpPr>
          <p:cNvPr id="6" name="Object 5"/>
          <p:cNvSpPr/>
          <p:nvPr/>
        </p:nvSpPr>
        <p:spPr>
          <a:xfrm>
            <a:off x="4066794" y="3462937"/>
            <a:ext cx="7237190" cy="541761"/>
          </a:xfrm>
          <a:prstGeom prst="rect">
            <a:avLst/>
          </a:prstGeom>
          <a:noFill/>
        </p:spPr>
        <p:txBody>
          <a:bodyPr wrap="square" lIns="0" tIns="0" rIns="0" bIns="0" rtlCol="0" anchor="ctr"/>
          <a:lstStyle/>
          <a:p>
            <a:pPr algn="l">
              <a:spcAft>
                <a:spcPts val="600"/>
              </a:spcAft>
              <a:buNone/>
            </a:pPr>
            <a:r>
              <a:rPr lang="en-US" sz="1300" kern="0" spc="29" dirty="0">
                <a:solidFill>
                  <a:schemeClr val="tx2"/>
                </a:solidFill>
                <a:latin typeface="Lato" pitchFamily="34" charset="0"/>
                <a:ea typeface="Lato" pitchFamily="34" charset="-122"/>
                <a:cs typeface="Lato" pitchFamily="34" charset="-120"/>
              </a:rPr>
              <a:t>Agriculture is a major contributor to the economy, accounting for around 22% of GDP and</a:t>
            </a:r>
            <a:br>
              <a:rPr lang="en-US" sz="1300" kern="0" spc="29" dirty="0">
                <a:solidFill>
                  <a:schemeClr val="tx2"/>
                </a:solidFill>
                <a:latin typeface="Lato" pitchFamily="34" charset="0"/>
                <a:ea typeface="Lato" pitchFamily="34" charset="-122"/>
                <a:cs typeface="Lato" pitchFamily="34" charset="-120"/>
              </a:rPr>
            </a:br>
            <a:r>
              <a:rPr lang="en-US" sz="1300" kern="0" spc="29" dirty="0">
                <a:solidFill>
                  <a:schemeClr val="tx2"/>
                </a:solidFill>
                <a:latin typeface="Lato" pitchFamily="34" charset="0"/>
                <a:ea typeface="Lato" pitchFamily="34" charset="-122"/>
                <a:cs typeface="Lato" pitchFamily="34" charset="-120"/>
              </a:rPr>
              <a:t>employing a large percentage of the workforce</a:t>
            </a:r>
            <a:endParaRPr lang="en-US" dirty="0">
              <a:solidFill>
                <a:schemeClr val="tx2"/>
              </a:solidFill>
            </a:endParaRPr>
          </a:p>
        </p:txBody>
      </p:sp>
      <p:sp>
        <p:nvSpPr>
          <p:cNvPr id="7" name="Object 6"/>
          <p:cNvSpPr/>
          <p:nvPr/>
        </p:nvSpPr>
        <p:spPr>
          <a:xfrm>
            <a:off x="4086225" y="2239092"/>
            <a:ext cx="7237190" cy="1269993"/>
          </a:xfrm>
          <a:prstGeom prst="rect">
            <a:avLst/>
          </a:prstGeom>
          <a:noFill/>
        </p:spPr>
        <p:txBody>
          <a:bodyPr wrap="square" lIns="0" tIns="0" rIns="0" bIns="0" rtlCol="0" anchor="ctr"/>
          <a:lstStyle/>
          <a:p>
            <a:pPr algn="l">
              <a:spcAft>
                <a:spcPts val="600"/>
              </a:spcAft>
              <a:buNone/>
            </a:pPr>
            <a:r>
              <a:rPr lang="en-US" sz="1300" kern="0" spc="29" dirty="0">
                <a:solidFill>
                  <a:schemeClr val="tx2"/>
                </a:solidFill>
                <a:latin typeface="Lato" pitchFamily="34" charset="0"/>
                <a:ea typeface="Lato" pitchFamily="34" charset="-122"/>
                <a:cs typeface="Lato" pitchFamily="34" charset="-120"/>
              </a:rPr>
              <a:t>Pakistan's economic system has evolved over time, with a shift towards a more capitalist system in the 1980s and 1990s through the privatization of state-owned enterprises. This shift has led to increased economic growth, but also income inequality and a widening gap between the rich and the poor.</a:t>
            </a:r>
            <a:endParaRPr lang="en-US" dirty="0">
              <a:solidFill>
                <a:schemeClr val="tx2"/>
              </a:solidFill>
            </a:endParaRPr>
          </a:p>
        </p:txBody>
      </p:sp>
      <p:sp>
        <p:nvSpPr>
          <p:cNvPr id="8" name="Object 7"/>
          <p:cNvSpPr/>
          <p:nvPr/>
        </p:nvSpPr>
        <p:spPr>
          <a:xfrm>
            <a:off x="4086225" y="4004698"/>
            <a:ext cx="7237190" cy="541761"/>
          </a:xfrm>
          <a:prstGeom prst="rect">
            <a:avLst/>
          </a:prstGeom>
          <a:noFill/>
        </p:spPr>
        <p:txBody>
          <a:bodyPr wrap="square" lIns="0" tIns="0" rIns="0" bIns="0" rtlCol="0" anchor="ctr"/>
          <a:lstStyle/>
          <a:p>
            <a:pPr algn="l">
              <a:spcAft>
                <a:spcPts val="600"/>
              </a:spcAft>
              <a:buNone/>
            </a:pPr>
            <a:r>
              <a:rPr lang="en-US" sz="1300" kern="0" spc="29" dirty="0">
                <a:solidFill>
                  <a:schemeClr val="tx2"/>
                </a:solidFill>
                <a:latin typeface="Lato" pitchFamily="34" charset="0"/>
                <a:ea typeface="Lato" pitchFamily="34" charset="-122"/>
                <a:cs typeface="Lato" pitchFamily="34" charset="-120"/>
              </a:rPr>
              <a:t>Industry, including textiles and industrial goods, accounts for around 24% of GDP and is</a:t>
            </a:r>
            <a:br>
              <a:rPr lang="en-US" sz="1300" kern="0" spc="29" dirty="0">
                <a:solidFill>
                  <a:schemeClr val="tx2"/>
                </a:solidFill>
                <a:latin typeface="Lato" pitchFamily="34" charset="0"/>
                <a:ea typeface="Lato" pitchFamily="34" charset="-122"/>
                <a:cs typeface="Lato" pitchFamily="34" charset="-120"/>
              </a:rPr>
            </a:br>
            <a:r>
              <a:rPr lang="en-US" sz="1300" kern="0" spc="29" dirty="0">
                <a:solidFill>
                  <a:schemeClr val="tx2"/>
                </a:solidFill>
                <a:latin typeface="Lato" pitchFamily="34" charset="0"/>
                <a:ea typeface="Lato" pitchFamily="34" charset="-122"/>
                <a:cs typeface="Lato" pitchFamily="34" charset="-120"/>
              </a:rPr>
              <a:t>concentrated in urban areas</a:t>
            </a:r>
            <a:endParaRPr lang="en-US" dirty="0">
              <a:solidFill>
                <a:schemeClr val="tx2"/>
              </a:solidFill>
            </a:endParaRPr>
          </a:p>
        </p:txBody>
      </p:sp>
      <p:sp>
        <p:nvSpPr>
          <p:cNvPr id="9" name="Object 8"/>
          <p:cNvSpPr/>
          <p:nvPr/>
        </p:nvSpPr>
        <p:spPr>
          <a:xfrm>
            <a:off x="4086225" y="4546459"/>
            <a:ext cx="7237190" cy="646853"/>
          </a:xfrm>
          <a:prstGeom prst="rect">
            <a:avLst/>
          </a:prstGeom>
          <a:noFill/>
        </p:spPr>
        <p:txBody>
          <a:bodyPr wrap="square" lIns="0" tIns="0" rIns="0" bIns="0" rtlCol="0" anchor="ctr"/>
          <a:lstStyle/>
          <a:p>
            <a:pPr algn="l">
              <a:spcAft>
                <a:spcPts val="600"/>
              </a:spcAft>
              <a:buNone/>
            </a:pPr>
            <a:r>
              <a:rPr lang="en-US" sz="1300" kern="0" spc="29" dirty="0">
                <a:solidFill>
                  <a:schemeClr val="tx2"/>
                </a:solidFill>
                <a:latin typeface="Lato" pitchFamily="34" charset="0"/>
                <a:ea typeface="Lato" pitchFamily="34" charset="-122"/>
                <a:cs typeface="Lato" pitchFamily="34" charset="-120"/>
              </a:rPr>
              <a:t>The service sector, including tourism, finance, and telecommunications, accounts for around 54% of GDP and is primarily concentrated in urban areas</a:t>
            </a:r>
            <a:endParaRPr lang="en-US" dirty="0">
              <a:solidFill>
                <a:schemeClr val="tx2"/>
              </a:solidFill>
            </a:endParaRPr>
          </a:p>
        </p:txBody>
      </p:sp>
      <p:sp>
        <p:nvSpPr>
          <p:cNvPr id="10" name="Object 9"/>
          <p:cNvSpPr/>
          <p:nvPr/>
        </p:nvSpPr>
        <p:spPr>
          <a:xfrm>
            <a:off x="4086225" y="5201894"/>
            <a:ext cx="7237190" cy="549202"/>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Major economic challenges include poverty, unemployment, and inflation, and economic growth has been slow due to natural disasters, political instability, and security challenges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0" y="0"/>
            <a:ext cx="3809048" cy="6856285"/>
          </a:xfrm>
          <a:prstGeom prst="rect">
            <a:avLst/>
          </a:prstGeom>
          <a:solidFill>
            <a:srgbClr val="FFFFFF"/>
          </a:solidFill>
        </p:spPr>
      </p:sp>
      <p:sp>
        <p:nvSpPr>
          <p:cNvPr id="3" name="Object 2"/>
          <p:cNvSpPr/>
          <p:nvPr/>
        </p:nvSpPr>
        <p:spPr>
          <a:xfrm>
            <a:off x="476131" y="3359401"/>
            <a:ext cx="3237690" cy="299367"/>
          </a:xfrm>
          <a:prstGeom prst="rect">
            <a:avLst/>
          </a:prstGeom>
          <a:noFill/>
        </p:spPr>
        <p:txBody>
          <a:bodyPr wrap="square" lIns="0" tIns="0" rIns="0" bIns="0" rtlCol="0" anchor="ctr"/>
          <a:lstStyle/>
          <a:p>
            <a:pPr algn="l">
              <a:spcAft>
                <a:spcPts val="600"/>
              </a:spcAft>
              <a:buNone/>
            </a:pPr>
            <a:r>
              <a:rPr lang="en-US" sz="3000" b="1" dirty="0">
                <a:solidFill>
                  <a:srgbClr val="333333"/>
                </a:solidFill>
                <a:latin typeface="Roboto" pitchFamily="34" charset="0"/>
                <a:ea typeface="Roboto" pitchFamily="34" charset="-122"/>
                <a:cs typeface="Roboto" pitchFamily="34" charset="-120"/>
              </a:rPr>
              <a:t>Suggestions</a:t>
            </a:r>
            <a:endParaRPr lang="en-US" dirty="0"/>
          </a:p>
        </p:txBody>
      </p:sp>
      <p:sp>
        <p:nvSpPr>
          <p:cNvPr id="4" name="Object 3"/>
          <p:cNvSpPr/>
          <p:nvPr/>
        </p:nvSpPr>
        <p:spPr>
          <a:xfrm>
            <a:off x="4186809" y="230792"/>
            <a:ext cx="7237190" cy="151381"/>
          </a:xfrm>
          <a:prstGeom prst="rect">
            <a:avLst/>
          </a:prstGeom>
          <a:noFill/>
        </p:spPr>
        <p:txBody>
          <a:bodyPr wrap="square" lIns="0" tIns="0" rIns="0" bIns="0" rtlCol="0" anchor="ctr"/>
          <a:lstStyle/>
          <a:p>
            <a:pPr algn="l">
              <a:spcAft>
                <a:spcPts val="600"/>
              </a:spcAft>
              <a:buNone/>
            </a:pPr>
            <a:r>
              <a:rPr lang="en-US" sz="1500" kern="0" spc="38" dirty="0">
                <a:solidFill>
                  <a:srgbClr val="FFFFFF"/>
                </a:solidFill>
                <a:latin typeface="Lato" pitchFamily="34" charset="0"/>
                <a:ea typeface="Lato" pitchFamily="34" charset="-122"/>
                <a:cs typeface="Lato" pitchFamily="34" charset="-120"/>
              </a:rPr>
              <a:t>Suggested Economic System for Pakistan</a:t>
            </a:r>
            <a:endParaRPr lang="en-US" dirty="0"/>
          </a:p>
        </p:txBody>
      </p:sp>
      <p:sp>
        <p:nvSpPr>
          <p:cNvPr id="5" name="Object 4"/>
          <p:cNvSpPr/>
          <p:nvPr/>
        </p:nvSpPr>
        <p:spPr>
          <a:xfrm>
            <a:off x="4186809" y="535025"/>
            <a:ext cx="7237190" cy="335601"/>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It is important to consider the political, social, and economic circumstances of a country when</a:t>
            </a:r>
            <a:br>
              <a:rPr lang="en-US" sz="1300" kern="0" spc="29" dirty="0">
                <a:solidFill>
                  <a:srgbClr val="FFFFFF">
                    <a:alpha val="50000"/>
                  </a:srgbClr>
                </a:solidFill>
                <a:latin typeface="Lato" pitchFamily="34" charset="0"/>
                <a:ea typeface="Lato" pitchFamily="34" charset="-122"/>
                <a:cs typeface="Lato" pitchFamily="34" charset="-120"/>
              </a:rPr>
            </a:br>
            <a:r>
              <a:rPr lang="en-US" sz="1300" kern="0" spc="29" dirty="0">
                <a:solidFill>
                  <a:srgbClr val="FFFFFF">
                    <a:alpha val="50000"/>
                  </a:srgbClr>
                </a:solidFill>
                <a:latin typeface="Lato" pitchFamily="34" charset="0"/>
                <a:ea typeface="Lato" pitchFamily="34" charset="-122"/>
                <a:cs typeface="Lato" pitchFamily="34" charset="-120"/>
              </a:rPr>
              <a:t>determining the best economic system</a:t>
            </a:r>
            <a:endParaRPr lang="en-US" dirty="0"/>
          </a:p>
        </p:txBody>
      </p:sp>
      <p:sp>
        <p:nvSpPr>
          <p:cNvPr id="6" name="Object 5"/>
          <p:cNvSpPr/>
          <p:nvPr/>
        </p:nvSpPr>
        <p:spPr>
          <a:xfrm>
            <a:off x="4186809" y="1048189"/>
            <a:ext cx="7237190" cy="130912"/>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There is no one-size-fits-all solution for all countries</a:t>
            </a:r>
            <a:endParaRPr lang="en-US" dirty="0"/>
          </a:p>
        </p:txBody>
      </p:sp>
      <p:sp>
        <p:nvSpPr>
          <p:cNvPr id="7" name="Object 6"/>
          <p:cNvSpPr/>
          <p:nvPr/>
        </p:nvSpPr>
        <p:spPr>
          <a:xfrm>
            <a:off x="4186809" y="1380901"/>
            <a:ext cx="7237190" cy="151381"/>
          </a:xfrm>
          <a:prstGeom prst="rect">
            <a:avLst/>
          </a:prstGeom>
          <a:noFill/>
        </p:spPr>
        <p:txBody>
          <a:bodyPr wrap="square" lIns="0" tIns="0" rIns="0" bIns="0" rtlCol="0" anchor="ctr"/>
          <a:lstStyle/>
          <a:p>
            <a:pPr algn="l">
              <a:spcAft>
                <a:spcPts val="600"/>
              </a:spcAft>
              <a:buNone/>
            </a:pPr>
            <a:r>
              <a:rPr lang="en-US" sz="1500" kern="0" spc="38" dirty="0">
                <a:solidFill>
                  <a:srgbClr val="FFFFFF"/>
                </a:solidFill>
                <a:latin typeface="Lato" pitchFamily="34" charset="0"/>
                <a:ea typeface="Lato" pitchFamily="34" charset="-122"/>
                <a:cs typeface="Lato" pitchFamily="34" charset="-120"/>
              </a:rPr>
              <a:t>Pakistan's Current Economic System</a:t>
            </a:r>
            <a:endParaRPr lang="en-US" dirty="0"/>
          </a:p>
        </p:txBody>
      </p:sp>
      <p:sp>
        <p:nvSpPr>
          <p:cNvPr id="8" name="Object 7"/>
          <p:cNvSpPr/>
          <p:nvPr/>
        </p:nvSpPr>
        <p:spPr>
          <a:xfrm>
            <a:off x="4186809" y="1677597"/>
            <a:ext cx="7237190" cy="130912"/>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Mix of public and private ownership</a:t>
            </a:r>
            <a:endParaRPr lang="en-US" dirty="0"/>
          </a:p>
        </p:txBody>
      </p:sp>
      <p:sp>
        <p:nvSpPr>
          <p:cNvPr id="9" name="Object 8"/>
          <p:cNvSpPr/>
          <p:nvPr/>
        </p:nvSpPr>
        <p:spPr>
          <a:xfrm>
            <a:off x="4186809" y="1953824"/>
            <a:ext cx="7237190" cy="130912"/>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Government plays a significant role in the economy</a:t>
            </a:r>
            <a:endParaRPr lang="en-US" dirty="0"/>
          </a:p>
        </p:txBody>
      </p:sp>
      <p:sp>
        <p:nvSpPr>
          <p:cNvPr id="10" name="Object 9"/>
          <p:cNvSpPr/>
          <p:nvPr/>
        </p:nvSpPr>
        <p:spPr>
          <a:xfrm>
            <a:off x="4186809" y="2307883"/>
            <a:ext cx="7237190" cy="130912"/>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Large agricultural sector, growing industrial sector, and significant contribution from the service sector</a:t>
            </a:r>
            <a:endParaRPr lang="en-US" dirty="0"/>
          </a:p>
        </p:txBody>
      </p:sp>
      <p:sp>
        <p:nvSpPr>
          <p:cNvPr id="11" name="Object 10"/>
          <p:cNvSpPr/>
          <p:nvPr/>
        </p:nvSpPr>
        <p:spPr>
          <a:xfrm>
            <a:off x="4186809" y="2710629"/>
            <a:ext cx="7237190" cy="151381"/>
          </a:xfrm>
          <a:prstGeom prst="rect">
            <a:avLst/>
          </a:prstGeom>
          <a:noFill/>
        </p:spPr>
        <p:txBody>
          <a:bodyPr wrap="square" lIns="0" tIns="0" rIns="0" bIns="0" rtlCol="0" anchor="ctr"/>
          <a:lstStyle/>
          <a:p>
            <a:pPr algn="l">
              <a:spcAft>
                <a:spcPts val="600"/>
              </a:spcAft>
              <a:buNone/>
            </a:pPr>
            <a:r>
              <a:rPr lang="en-US" sz="1500" kern="0" spc="38" dirty="0">
                <a:solidFill>
                  <a:srgbClr val="FFFFFF"/>
                </a:solidFill>
                <a:latin typeface="Lato" pitchFamily="34" charset="0"/>
                <a:ea typeface="Lato" pitchFamily="34" charset="-122"/>
                <a:cs typeface="Lato" pitchFamily="34" charset="-120"/>
              </a:rPr>
              <a:t>Economic Reforms to Consider</a:t>
            </a:r>
            <a:endParaRPr lang="en-US" dirty="0"/>
          </a:p>
        </p:txBody>
      </p:sp>
      <p:sp>
        <p:nvSpPr>
          <p:cNvPr id="12" name="Object 11"/>
          <p:cNvSpPr/>
          <p:nvPr/>
        </p:nvSpPr>
        <p:spPr>
          <a:xfrm>
            <a:off x="4186809" y="3007848"/>
            <a:ext cx="7237190" cy="130912"/>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Increasing productivity and entrepreneurship</a:t>
            </a:r>
            <a:endParaRPr lang="en-US" dirty="0"/>
          </a:p>
        </p:txBody>
      </p:sp>
      <p:sp>
        <p:nvSpPr>
          <p:cNvPr id="13" name="Object 12"/>
          <p:cNvSpPr/>
          <p:nvPr/>
        </p:nvSpPr>
        <p:spPr>
          <a:xfrm>
            <a:off x="4186809" y="3244251"/>
            <a:ext cx="7237190" cy="130912"/>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Attracting foreign investment</a:t>
            </a:r>
            <a:endParaRPr lang="en-US" dirty="0"/>
          </a:p>
        </p:txBody>
      </p:sp>
      <p:sp>
        <p:nvSpPr>
          <p:cNvPr id="14" name="Object 13"/>
          <p:cNvSpPr/>
          <p:nvPr/>
        </p:nvSpPr>
        <p:spPr>
          <a:xfrm>
            <a:off x="4186809" y="3489434"/>
            <a:ext cx="7237190" cy="130912"/>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Liberalizing trade, reducing regulations, and increasing access to credit</a:t>
            </a:r>
            <a:endParaRPr lang="en-US" dirty="0"/>
          </a:p>
        </p:txBody>
      </p:sp>
      <p:sp>
        <p:nvSpPr>
          <p:cNvPr id="15" name="Object 14"/>
          <p:cNvSpPr/>
          <p:nvPr/>
        </p:nvSpPr>
        <p:spPr>
          <a:xfrm>
            <a:off x="4186809" y="3870884"/>
            <a:ext cx="7237190" cy="151381"/>
          </a:xfrm>
          <a:prstGeom prst="rect">
            <a:avLst/>
          </a:prstGeom>
          <a:noFill/>
        </p:spPr>
        <p:txBody>
          <a:bodyPr wrap="square" lIns="0" tIns="0" rIns="0" bIns="0" rtlCol="0" anchor="ctr"/>
          <a:lstStyle/>
          <a:p>
            <a:pPr algn="l">
              <a:spcAft>
                <a:spcPts val="600"/>
              </a:spcAft>
              <a:buNone/>
            </a:pPr>
            <a:r>
              <a:rPr lang="en-US" sz="1500" kern="0" spc="38" dirty="0">
                <a:solidFill>
                  <a:srgbClr val="FFFFFF"/>
                </a:solidFill>
                <a:latin typeface="Lato" pitchFamily="34" charset="0"/>
                <a:ea typeface="Lato" pitchFamily="34" charset="-122"/>
                <a:cs typeface="Lato" pitchFamily="34" charset="-120"/>
              </a:rPr>
              <a:t>Infrastructure Development</a:t>
            </a:r>
            <a:endParaRPr lang="en-US" dirty="0"/>
          </a:p>
        </p:txBody>
      </p:sp>
      <p:sp>
        <p:nvSpPr>
          <p:cNvPr id="16" name="Object 15"/>
          <p:cNvSpPr/>
          <p:nvPr/>
        </p:nvSpPr>
        <p:spPr>
          <a:xfrm>
            <a:off x="4186809" y="4117563"/>
            <a:ext cx="7237190" cy="449886"/>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Improving infrastructure such as roads, bridges, and ports can increase economic activity and facilitate the movement of goods and services</a:t>
            </a:r>
            <a:endParaRPr lang="en-US" dirty="0"/>
          </a:p>
        </p:txBody>
      </p:sp>
      <p:sp>
        <p:nvSpPr>
          <p:cNvPr id="17" name="Object 16"/>
          <p:cNvSpPr/>
          <p:nvPr/>
        </p:nvSpPr>
        <p:spPr>
          <a:xfrm>
            <a:off x="4186809" y="4689721"/>
            <a:ext cx="7237190" cy="151381"/>
          </a:xfrm>
          <a:prstGeom prst="rect">
            <a:avLst/>
          </a:prstGeom>
          <a:noFill/>
        </p:spPr>
        <p:txBody>
          <a:bodyPr wrap="square" lIns="0" tIns="0" rIns="0" bIns="0" rtlCol="0" anchor="ctr"/>
          <a:lstStyle/>
          <a:p>
            <a:pPr algn="l">
              <a:spcAft>
                <a:spcPts val="600"/>
              </a:spcAft>
              <a:buNone/>
            </a:pPr>
            <a:r>
              <a:rPr lang="en-US" sz="1500" kern="0" spc="38" dirty="0">
                <a:solidFill>
                  <a:srgbClr val="FFFFFF"/>
                </a:solidFill>
                <a:latin typeface="Lato" pitchFamily="34" charset="0"/>
                <a:ea typeface="Lato" pitchFamily="34" charset="-122"/>
                <a:cs typeface="Lato" pitchFamily="34" charset="-120"/>
              </a:rPr>
              <a:t>Investment in Human Capital</a:t>
            </a:r>
            <a:endParaRPr lang="en-US" dirty="0"/>
          </a:p>
        </p:txBody>
      </p:sp>
      <p:sp>
        <p:nvSpPr>
          <p:cNvPr id="18" name="Object 17"/>
          <p:cNvSpPr/>
          <p:nvPr/>
        </p:nvSpPr>
        <p:spPr>
          <a:xfrm>
            <a:off x="4186809" y="4989188"/>
            <a:ext cx="7237190" cy="130912"/>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Improving education and healthcare can increase productivity and competitiveness</a:t>
            </a:r>
            <a:endParaRPr lang="en-US" dirty="0"/>
          </a:p>
        </p:txBody>
      </p:sp>
      <p:sp>
        <p:nvSpPr>
          <p:cNvPr id="19" name="Object 18"/>
          <p:cNvSpPr/>
          <p:nvPr/>
        </p:nvSpPr>
        <p:spPr>
          <a:xfrm>
            <a:off x="4186809" y="5325161"/>
            <a:ext cx="7237190" cy="151381"/>
          </a:xfrm>
          <a:prstGeom prst="rect">
            <a:avLst/>
          </a:prstGeom>
          <a:noFill/>
        </p:spPr>
        <p:txBody>
          <a:bodyPr wrap="square" lIns="0" tIns="0" rIns="0" bIns="0" rtlCol="0" anchor="ctr"/>
          <a:lstStyle/>
          <a:p>
            <a:pPr algn="l">
              <a:spcAft>
                <a:spcPts val="600"/>
              </a:spcAft>
              <a:buNone/>
            </a:pPr>
            <a:r>
              <a:rPr lang="en-US" sz="1500" kern="0" spc="38" dirty="0">
                <a:solidFill>
                  <a:srgbClr val="FFFFFF"/>
                </a:solidFill>
                <a:latin typeface="Lato" pitchFamily="34" charset="0"/>
                <a:ea typeface="Lato" pitchFamily="34" charset="-122"/>
                <a:cs typeface="Lato" pitchFamily="34" charset="-120"/>
              </a:rPr>
              <a:t>Choosing the Right Economic System</a:t>
            </a:r>
            <a:endParaRPr lang="en-US" dirty="0"/>
          </a:p>
        </p:txBody>
      </p:sp>
      <p:sp>
        <p:nvSpPr>
          <p:cNvPr id="20" name="Object 19"/>
          <p:cNvSpPr/>
          <p:nvPr/>
        </p:nvSpPr>
        <p:spPr>
          <a:xfrm>
            <a:off x="4186809" y="5465921"/>
            <a:ext cx="7237190" cy="857053"/>
          </a:xfrm>
          <a:prstGeom prst="rect">
            <a:avLst/>
          </a:prstGeom>
          <a:noFill/>
        </p:spPr>
        <p:txBody>
          <a:bodyPr wrap="square" lIns="0" tIns="0" rIns="0" bIns="0" rtlCol="0" anchor="ctr"/>
          <a:lstStyle/>
          <a:p>
            <a:pPr algn="l">
              <a:spcAft>
                <a:spcPts val="600"/>
              </a:spcAft>
              <a:buNone/>
            </a:pPr>
            <a:r>
              <a:rPr lang="en-US" sz="1300" kern="0" spc="29" dirty="0">
                <a:solidFill>
                  <a:srgbClr val="FFFFFF">
                    <a:alpha val="50000"/>
                  </a:srgbClr>
                </a:solidFill>
                <a:latin typeface="Lato" pitchFamily="34" charset="0"/>
                <a:ea typeface="Lato" pitchFamily="34" charset="-122"/>
                <a:cs typeface="Lato" pitchFamily="34" charset="-120"/>
              </a:rPr>
              <a:t>Ultimately, the decision of which economic system to adopt depends on the specific needs and</a:t>
            </a:r>
            <a:br>
              <a:rPr lang="en-US" sz="1300" kern="0" spc="29" dirty="0">
                <a:solidFill>
                  <a:srgbClr val="FFFFFF">
                    <a:alpha val="50000"/>
                  </a:srgbClr>
                </a:solidFill>
                <a:latin typeface="Lato" pitchFamily="34" charset="0"/>
                <a:ea typeface="Lato" pitchFamily="34" charset="-122"/>
                <a:cs typeface="Lato" pitchFamily="34" charset="-120"/>
              </a:rPr>
            </a:br>
            <a:r>
              <a:rPr lang="en-US" sz="1300" kern="0" spc="29" dirty="0">
                <a:solidFill>
                  <a:srgbClr val="FFFFFF">
                    <a:alpha val="50000"/>
                  </a:srgbClr>
                </a:solidFill>
                <a:latin typeface="Lato" pitchFamily="34" charset="0"/>
                <a:ea typeface="Lato" pitchFamily="34" charset="-122"/>
                <a:cs typeface="Lato" pitchFamily="34" charset="-120"/>
              </a:rPr>
              <a:t>circumstances of a country. It is important for Pakistan to carefully consider its options and choose the system that best fits its needs and goals.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476131" y="447563"/>
            <a:ext cx="11617595" cy="299367"/>
          </a:xfrm>
          <a:prstGeom prst="rect">
            <a:avLst/>
          </a:prstGeom>
          <a:noFill/>
        </p:spPr>
        <p:txBody>
          <a:bodyPr wrap="square" lIns="0" tIns="0" rIns="0" bIns="0" rtlCol="0" anchor="ctr"/>
          <a:lstStyle/>
          <a:p>
            <a:pPr algn="l">
              <a:spcAft>
                <a:spcPts val="600"/>
              </a:spcAft>
              <a:buNone/>
            </a:pPr>
            <a:r>
              <a:rPr lang="en-US" sz="3000" b="1" dirty="0">
                <a:solidFill>
                  <a:srgbClr val="FFFFFF"/>
                </a:solidFill>
                <a:latin typeface="Roboto" pitchFamily="34" charset="0"/>
                <a:ea typeface="Roboto" pitchFamily="34" charset="-122"/>
                <a:cs typeface="Roboto" pitchFamily="34" charset="-120"/>
              </a:rPr>
              <a:t>Summary</a:t>
            </a:r>
            <a:endParaRPr lang="en-US" dirty="0"/>
          </a:p>
        </p:txBody>
      </p:sp>
      <p:pic>
        <p:nvPicPr>
          <p:cNvPr id="98" name="Object 2" descr="preencoded.png">
            <a:extLst>
              <a:ext uri="{FF2B5EF4-FFF2-40B4-BE49-F238E27FC236}">
                <a16:creationId xmlns:a16="http://schemas.microsoft.com/office/drawing/2014/main" id="{9DF1D8FB-C7ED-EC6C-C2B6-2CEF3F144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4785" y="2002474"/>
            <a:ext cx="9227418" cy="4380405"/>
          </a:xfrm>
          <a:prstGeom prst="rect">
            <a:avLst/>
          </a:prstGeom>
        </p:spPr>
      </p:pic>
      <p:pic>
        <p:nvPicPr>
          <p:cNvPr id="99" name="Object 3" descr="preencoded.png">
            <a:extLst>
              <a:ext uri="{FF2B5EF4-FFF2-40B4-BE49-F238E27FC236}">
                <a16:creationId xmlns:a16="http://schemas.microsoft.com/office/drawing/2014/main" id="{C7ECF1F4-F056-9DAF-35BC-8D1270382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4785" y="2002474"/>
            <a:ext cx="9227418" cy="4380405"/>
          </a:xfrm>
          <a:prstGeom prst="rect">
            <a:avLst/>
          </a:prstGeom>
        </p:spPr>
      </p:pic>
      <p:sp>
        <p:nvSpPr>
          <p:cNvPr id="100" name="Object 4">
            <a:extLst>
              <a:ext uri="{FF2B5EF4-FFF2-40B4-BE49-F238E27FC236}">
                <a16:creationId xmlns:a16="http://schemas.microsoft.com/office/drawing/2014/main" id="{5751D380-B8DE-29AE-A974-029271D878A9}"/>
              </a:ext>
            </a:extLst>
          </p:cNvPr>
          <p:cNvSpPr/>
          <p:nvPr/>
        </p:nvSpPr>
        <p:spPr>
          <a:xfrm>
            <a:off x="1484823" y="1504574"/>
            <a:ext cx="2711561" cy="497900"/>
          </a:xfrm>
          <a:prstGeom prst="rect">
            <a:avLst/>
          </a:prstGeom>
          <a:noFill/>
        </p:spPr>
        <p:txBody>
          <a:bodyPr wrap="square" rtlCol="0" anchor="ctr">
            <a:normAutofit/>
          </a:bodyPr>
          <a:lstStyle/>
          <a:p>
            <a:pPr algn="l">
              <a:buNone/>
            </a:pPr>
            <a:endParaRPr lang="en-US" dirty="0"/>
          </a:p>
        </p:txBody>
      </p:sp>
      <p:sp>
        <p:nvSpPr>
          <p:cNvPr id="101" name="Object 5">
            <a:extLst>
              <a:ext uri="{FF2B5EF4-FFF2-40B4-BE49-F238E27FC236}">
                <a16:creationId xmlns:a16="http://schemas.microsoft.com/office/drawing/2014/main" id="{9C8C3969-D16E-F251-2D01-A22251599668}"/>
              </a:ext>
            </a:extLst>
          </p:cNvPr>
          <p:cNvSpPr/>
          <p:nvPr/>
        </p:nvSpPr>
        <p:spPr>
          <a:xfrm>
            <a:off x="4196384" y="1504574"/>
            <a:ext cx="3253873" cy="497900"/>
          </a:xfrm>
          <a:prstGeom prst="rect">
            <a:avLst/>
          </a:prstGeom>
          <a:solidFill>
            <a:srgbClr val="2980B9"/>
          </a:solidFill>
        </p:spPr>
        <p:txBody>
          <a:bodyPr wrap="square" rtlCol="0" anchor="ctr">
            <a:normAutofit/>
          </a:bodyPr>
          <a:lstStyle/>
          <a:p>
            <a:pPr algn="ctr">
              <a:buNone/>
            </a:pPr>
            <a:r>
              <a:rPr lang="en-US" sz="2000" dirty="0">
                <a:solidFill>
                  <a:srgbClr val="FFFFFF"/>
                </a:solidFill>
                <a:latin typeface="Lato Regular" pitchFamily="34" charset="0"/>
                <a:ea typeface="Lato Regular" pitchFamily="34" charset="-122"/>
                <a:cs typeface="Lato Regular" pitchFamily="34" charset="-120"/>
              </a:rPr>
              <a:t>Capitalism</a:t>
            </a:r>
            <a:endParaRPr lang="en-US" dirty="0"/>
          </a:p>
        </p:txBody>
      </p:sp>
      <p:sp>
        <p:nvSpPr>
          <p:cNvPr id="102" name="Object 6">
            <a:extLst>
              <a:ext uri="{FF2B5EF4-FFF2-40B4-BE49-F238E27FC236}">
                <a16:creationId xmlns:a16="http://schemas.microsoft.com/office/drawing/2014/main" id="{011FD021-15E9-1D35-C710-92F8BC0492D3}"/>
              </a:ext>
            </a:extLst>
          </p:cNvPr>
          <p:cNvSpPr/>
          <p:nvPr/>
        </p:nvSpPr>
        <p:spPr>
          <a:xfrm>
            <a:off x="7450256" y="1504574"/>
            <a:ext cx="3253873" cy="497900"/>
          </a:xfrm>
          <a:prstGeom prst="rect">
            <a:avLst/>
          </a:prstGeom>
          <a:solidFill>
            <a:srgbClr val="BD1550"/>
          </a:solidFill>
        </p:spPr>
        <p:txBody>
          <a:bodyPr wrap="square" rtlCol="0" anchor="ctr">
            <a:normAutofit/>
          </a:bodyPr>
          <a:lstStyle/>
          <a:p>
            <a:pPr algn="ctr">
              <a:buNone/>
            </a:pPr>
            <a:r>
              <a:rPr lang="en-US" sz="2000" dirty="0">
                <a:solidFill>
                  <a:srgbClr val="FFFFFF"/>
                </a:solidFill>
                <a:latin typeface="Lato Regular" pitchFamily="34" charset="0"/>
                <a:ea typeface="Lato Regular" pitchFamily="34" charset="-122"/>
                <a:cs typeface="Lato Regular" pitchFamily="34" charset="-120"/>
              </a:rPr>
              <a:t>Socialism</a:t>
            </a:r>
            <a:endParaRPr lang="en-US" dirty="0"/>
          </a:p>
        </p:txBody>
      </p:sp>
      <p:sp>
        <p:nvSpPr>
          <p:cNvPr id="103" name="Object 7">
            <a:extLst>
              <a:ext uri="{FF2B5EF4-FFF2-40B4-BE49-F238E27FC236}">
                <a16:creationId xmlns:a16="http://schemas.microsoft.com/office/drawing/2014/main" id="{F7351E1A-F4B7-D0FA-0C4E-9320369DD18E}"/>
              </a:ext>
            </a:extLst>
          </p:cNvPr>
          <p:cNvSpPr/>
          <p:nvPr/>
        </p:nvSpPr>
        <p:spPr>
          <a:xfrm>
            <a:off x="1484823" y="2002474"/>
            <a:ext cx="2711561" cy="341684"/>
          </a:xfrm>
          <a:prstGeom prst="rect">
            <a:avLst/>
          </a:prstGeom>
          <a:noFill/>
        </p:spPr>
        <p:txBody>
          <a:bodyPr wrap="square" rtlCol="0" anchor="ctr">
            <a:noAutofit/>
          </a:bodyPr>
          <a:lstStyle/>
          <a:p>
            <a:pPr algn="l">
              <a:buNone/>
            </a:pPr>
            <a:r>
              <a:rPr lang="en-US" sz="1700" dirty="0">
                <a:solidFill>
                  <a:srgbClr val="000000"/>
                </a:solidFill>
                <a:latin typeface="Lato Regular" pitchFamily="34" charset="0"/>
                <a:ea typeface="Lato Regular" pitchFamily="34" charset="-122"/>
                <a:cs typeface="Lato Regular" pitchFamily="34" charset="-120"/>
              </a:rPr>
              <a:t>Definition</a:t>
            </a:r>
            <a:endParaRPr lang="en-US" sz="1700" dirty="0"/>
          </a:p>
        </p:txBody>
      </p:sp>
      <p:sp>
        <p:nvSpPr>
          <p:cNvPr id="104" name="Object 8">
            <a:extLst>
              <a:ext uri="{FF2B5EF4-FFF2-40B4-BE49-F238E27FC236}">
                <a16:creationId xmlns:a16="http://schemas.microsoft.com/office/drawing/2014/main" id="{4ED89083-C1A0-4874-5143-77807855355F}"/>
              </a:ext>
            </a:extLst>
          </p:cNvPr>
          <p:cNvSpPr/>
          <p:nvPr/>
        </p:nvSpPr>
        <p:spPr>
          <a:xfrm>
            <a:off x="4196384" y="2002474"/>
            <a:ext cx="3253873" cy="341684"/>
          </a:xfrm>
          <a:prstGeom prst="rect">
            <a:avLst/>
          </a:prstGeom>
          <a:noFill/>
        </p:spPr>
        <p:txBody>
          <a:bodyPr wrap="square" rtlCol="0" anchor="ctr">
            <a:normAutofit fontScale="85000" lnSpcReduction="20000"/>
          </a:bodyPr>
          <a:lstStyle/>
          <a:p>
            <a:pPr algn="ctr">
              <a:buNone/>
            </a:pPr>
            <a:r>
              <a:rPr lang="en-US" sz="1200" dirty="0">
                <a:solidFill>
                  <a:srgbClr val="000000"/>
                </a:solidFill>
                <a:latin typeface="Lato Regular" pitchFamily="34" charset="0"/>
                <a:ea typeface="Lato Regular" pitchFamily="34" charset="-122"/>
                <a:cs typeface="Lato Regular" pitchFamily="34" charset="-120"/>
              </a:rPr>
              <a:t> private ownership of the means of production and the creation of goods and services for profit.</a:t>
            </a:r>
            <a:endParaRPr lang="en-US" dirty="0"/>
          </a:p>
        </p:txBody>
      </p:sp>
      <p:sp>
        <p:nvSpPr>
          <p:cNvPr id="105" name="Object 9">
            <a:extLst>
              <a:ext uri="{FF2B5EF4-FFF2-40B4-BE49-F238E27FC236}">
                <a16:creationId xmlns:a16="http://schemas.microsoft.com/office/drawing/2014/main" id="{FBA57156-0A19-0BB9-72FE-4628875A4CD0}"/>
              </a:ext>
            </a:extLst>
          </p:cNvPr>
          <p:cNvSpPr/>
          <p:nvPr/>
        </p:nvSpPr>
        <p:spPr>
          <a:xfrm>
            <a:off x="7450256" y="2002474"/>
            <a:ext cx="3253873" cy="341684"/>
          </a:xfrm>
          <a:prstGeom prst="rect">
            <a:avLst/>
          </a:prstGeom>
          <a:noFill/>
        </p:spPr>
        <p:txBody>
          <a:bodyPr wrap="square" rtlCol="0" anchor="ctr">
            <a:normAutofit fontScale="77500" lnSpcReduction="20000"/>
          </a:bodyPr>
          <a:lstStyle/>
          <a:p>
            <a:pPr algn="ctr">
              <a:buNone/>
            </a:pPr>
            <a:r>
              <a:rPr lang="en-US" sz="1200" dirty="0">
                <a:solidFill>
                  <a:srgbClr val="000000"/>
                </a:solidFill>
                <a:latin typeface="Lato Regular" pitchFamily="34" charset="0"/>
                <a:ea typeface="Lato Regular" pitchFamily="34" charset="-122"/>
                <a:cs typeface="Lato Regular" pitchFamily="34" charset="-120"/>
              </a:rPr>
              <a:t>public ownership of the means of production and distribution of wealth and resources for the benefit of all.</a:t>
            </a:r>
            <a:endParaRPr lang="en-US" dirty="0"/>
          </a:p>
        </p:txBody>
      </p:sp>
      <p:sp>
        <p:nvSpPr>
          <p:cNvPr id="106" name="Object 10">
            <a:extLst>
              <a:ext uri="{FF2B5EF4-FFF2-40B4-BE49-F238E27FC236}">
                <a16:creationId xmlns:a16="http://schemas.microsoft.com/office/drawing/2014/main" id="{DBD8D288-804B-B60D-1B91-3E89EA3C75B7}"/>
              </a:ext>
            </a:extLst>
          </p:cNvPr>
          <p:cNvSpPr/>
          <p:nvPr/>
        </p:nvSpPr>
        <p:spPr>
          <a:xfrm>
            <a:off x="1484823" y="2344157"/>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Ideas </a:t>
            </a:r>
            <a:endParaRPr lang="en-US" dirty="0"/>
          </a:p>
        </p:txBody>
      </p:sp>
      <p:sp>
        <p:nvSpPr>
          <p:cNvPr id="107" name="Object 11">
            <a:extLst>
              <a:ext uri="{FF2B5EF4-FFF2-40B4-BE49-F238E27FC236}">
                <a16:creationId xmlns:a16="http://schemas.microsoft.com/office/drawing/2014/main" id="{950822E1-9E06-9CFA-E348-9FC715A0DD68}"/>
              </a:ext>
            </a:extLst>
          </p:cNvPr>
          <p:cNvSpPr/>
          <p:nvPr/>
        </p:nvSpPr>
        <p:spPr>
          <a:xfrm>
            <a:off x="4196384" y="2344157"/>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Classical liberalism, libertarianism</a:t>
            </a:r>
            <a:endParaRPr lang="en-US" dirty="0"/>
          </a:p>
        </p:txBody>
      </p:sp>
      <p:sp>
        <p:nvSpPr>
          <p:cNvPr id="108" name="Object 12">
            <a:extLst>
              <a:ext uri="{FF2B5EF4-FFF2-40B4-BE49-F238E27FC236}">
                <a16:creationId xmlns:a16="http://schemas.microsoft.com/office/drawing/2014/main" id="{EC208527-6A21-099C-0DA3-2C552873E264}"/>
              </a:ext>
            </a:extLst>
          </p:cNvPr>
          <p:cNvSpPr/>
          <p:nvPr/>
        </p:nvSpPr>
        <p:spPr>
          <a:xfrm>
            <a:off x="7450256" y="2344157"/>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Marxism, socialism</a:t>
            </a:r>
            <a:endParaRPr lang="en-US" dirty="0"/>
          </a:p>
        </p:txBody>
      </p:sp>
      <p:sp>
        <p:nvSpPr>
          <p:cNvPr id="109" name="Object 13">
            <a:extLst>
              <a:ext uri="{FF2B5EF4-FFF2-40B4-BE49-F238E27FC236}">
                <a16:creationId xmlns:a16="http://schemas.microsoft.com/office/drawing/2014/main" id="{2EF97C16-5DC6-F720-F2FB-E36FE673467B}"/>
              </a:ext>
            </a:extLst>
          </p:cNvPr>
          <p:cNvSpPr/>
          <p:nvPr/>
        </p:nvSpPr>
        <p:spPr>
          <a:xfrm>
            <a:off x="1484823" y="2642897"/>
            <a:ext cx="2711561" cy="298740"/>
          </a:xfrm>
          <a:prstGeom prst="rect">
            <a:avLst/>
          </a:prstGeom>
          <a:solidFill>
            <a:srgbClr val="FFFFFF">
              <a:alpha val="50000"/>
            </a:srgbClr>
          </a:solidFill>
        </p:spPr>
        <p:txBody>
          <a:bodyPr wrap="square" rtlCol="0" anchor="ctr">
            <a:normAutofit fontScale="85000" lnSpcReduction="20000"/>
          </a:bodyPr>
          <a:lstStyle/>
          <a:p>
            <a:pPr algn="l">
              <a:buNone/>
            </a:pPr>
            <a:r>
              <a:rPr lang="en-US" sz="2000" dirty="0">
                <a:solidFill>
                  <a:srgbClr val="333333"/>
                </a:solidFill>
                <a:latin typeface="Lato Regular" pitchFamily="34" charset="0"/>
                <a:ea typeface="Lato Regular" pitchFamily="34" charset="-122"/>
                <a:cs typeface="Lato Regular" pitchFamily="34" charset="-120"/>
              </a:rPr>
              <a:t>Political System</a:t>
            </a:r>
            <a:endParaRPr lang="en-US" dirty="0"/>
          </a:p>
        </p:txBody>
      </p:sp>
      <p:sp>
        <p:nvSpPr>
          <p:cNvPr id="110" name="Object 14">
            <a:extLst>
              <a:ext uri="{FF2B5EF4-FFF2-40B4-BE49-F238E27FC236}">
                <a16:creationId xmlns:a16="http://schemas.microsoft.com/office/drawing/2014/main" id="{7CF28EA5-5B33-44ED-8D44-C3408C00B886}"/>
              </a:ext>
            </a:extLst>
          </p:cNvPr>
          <p:cNvSpPr/>
          <p:nvPr/>
        </p:nvSpPr>
        <p:spPr>
          <a:xfrm>
            <a:off x="4196384" y="2642897"/>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Representative democracy</a:t>
            </a:r>
            <a:endParaRPr lang="en-US" dirty="0"/>
          </a:p>
        </p:txBody>
      </p:sp>
      <p:sp>
        <p:nvSpPr>
          <p:cNvPr id="111" name="Object 15">
            <a:extLst>
              <a:ext uri="{FF2B5EF4-FFF2-40B4-BE49-F238E27FC236}">
                <a16:creationId xmlns:a16="http://schemas.microsoft.com/office/drawing/2014/main" id="{91AD42FD-BA0F-C130-13CC-5D18EF016885}"/>
              </a:ext>
            </a:extLst>
          </p:cNvPr>
          <p:cNvSpPr/>
          <p:nvPr/>
        </p:nvSpPr>
        <p:spPr>
          <a:xfrm>
            <a:off x="7450256" y="2642897"/>
            <a:ext cx="3253873" cy="298740"/>
          </a:xfrm>
          <a:prstGeom prst="rect">
            <a:avLst/>
          </a:prstGeom>
          <a:noFill/>
        </p:spPr>
        <p:txBody>
          <a:bodyPr wrap="square" rtlCol="0" anchor="ctr">
            <a:normAutofit fontScale="77500" lnSpcReduction="20000"/>
          </a:bodyPr>
          <a:lstStyle/>
          <a:p>
            <a:pPr algn="ctr">
              <a:buNone/>
            </a:pPr>
            <a:r>
              <a:rPr lang="en-US" sz="1200" dirty="0">
                <a:solidFill>
                  <a:srgbClr val="000000"/>
                </a:solidFill>
                <a:latin typeface="Lato Regular" pitchFamily="34" charset="0"/>
                <a:ea typeface="Lato Regular" pitchFamily="34" charset="-122"/>
                <a:cs typeface="Lato Regular" pitchFamily="34" charset="-120"/>
              </a:rPr>
              <a:t>Representative democracy, dictatorship of the proletariat</a:t>
            </a:r>
            <a:endParaRPr lang="en-US" dirty="0"/>
          </a:p>
        </p:txBody>
      </p:sp>
      <p:sp>
        <p:nvSpPr>
          <p:cNvPr id="112" name="Object 16">
            <a:extLst>
              <a:ext uri="{FF2B5EF4-FFF2-40B4-BE49-F238E27FC236}">
                <a16:creationId xmlns:a16="http://schemas.microsoft.com/office/drawing/2014/main" id="{8F342454-3ED5-3709-5D90-284ED458D3A9}"/>
              </a:ext>
            </a:extLst>
          </p:cNvPr>
          <p:cNvSpPr/>
          <p:nvPr/>
        </p:nvSpPr>
        <p:spPr>
          <a:xfrm>
            <a:off x="1484823" y="2941637"/>
            <a:ext cx="2822001" cy="298740"/>
          </a:xfrm>
          <a:prstGeom prst="rect">
            <a:avLst/>
          </a:prstGeom>
          <a:solidFill>
            <a:srgbClr val="FFFFFF">
              <a:alpha val="50000"/>
            </a:srgbClr>
          </a:solidFill>
        </p:spPr>
        <p:txBody>
          <a:bodyPr wrap="square" rtlCol="0" anchor="ctr">
            <a:normAutofit fontScale="85000" lnSpcReduction="20000"/>
          </a:bodyPr>
          <a:lstStyle/>
          <a:p>
            <a:pPr algn="l">
              <a:buNone/>
            </a:pPr>
            <a:r>
              <a:rPr lang="en-US" sz="2000" dirty="0">
                <a:solidFill>
                  <a:srgbClr val="333333"/>
                </a:solidFill>
                <a:latin typeface="Lato Regular" pitchFamily="34" charset="0"/>
                <a:ea typeface="Lato Regular" pitchFamily="34" charset="-122"/>
                <a:cs typeface="Lato Regular" pitchFamily="34" charset="-120"/>
              </a:rPr>
              <a:t>Key Proponents</a:t>
            </a:r>
            <a:endParaRPr lang="en-US" dirty="0"/>
          </a:p>
        </p:txBody>
      </p:sp>
      <p:sp>
        <p:nvSpPr>
          <p:cNvPr id="113" name="Object 17">
            <a:extLst>
              <a:ext uri="{FF2B5EF4-FFF2-40B4-BE49-F238E27FC236}">
                <a16:creationId xmlns:a16="http://schemas.microsoft.com/office/drawing/2014/main" id="{1459B32D-0B1F-8B45-3B91-3FBC6F9B21B9}"/>
              </a:ext>
            </a:extLst>
          </p:cNvPr>
          <p:cNvSpPr/>
          <p:nvPr/>
        </p:nvSpPr>
        <p:spPr>
          <a:xfrm>
            <a:off x="4196384" y="2941637"/>
            <a:ext cx="3253873" cy="298740"/>
          </a:xfrm>
          <a:prstGeom prst="rect">
            <a:avLst/>
          </a:prstGeom>
          <a:solidFill>
            <a:srgbClr val="FFFFFF"/>
          </a:solidFill>
        </p:spPr>
        <p:txBody>
          <a:bodyPr wrap="square" rtlCol="0" anchor="ctr">
            <a:normAutofit/>
          </a:bodyPr>
          <a:lstStyle/>
          <a:p>
            <a:pPr algn="ctr">
              <a:buNone/>
            </a:pPr>
            <a:r>
              <a:rPr lang="en-US" sz="1200" dirty="0">
                <a:solidFill>
                  <a:srgbClr val="333333"/>
                </a:solidFill>
                <a:latin typeface="Lato Regular" pitchFamily="34" charset="0"/>
                <a:ea typeface="Lato Regular" pitchFamily="34" charset="-122"/>
                <a:cs typeface="Lato Regular" pitchFamily="34" charset="-120"/>
              </a:rPr>
              <a:t>Adam Smith, John Locke </a:t>
            </a:r>
            <a:endParaRPr lang="en-US" dirty="0"/>
          </a:p>
        </p:txBody>
      </p:sp>
      <p:sp>
        <p:nvSpPr>
          <p:cNvPr id="114" name="Object 18">
            <a:extLst>
              <a:ext uri="{FF2B5EF4-FFF2-40B4-BE49-F238E27FC236}">
                <a16:creationId xmlns:a16="http://schemas.microsoft.com/office/drawing/2014/main" id="{166AD1D9-B06C-5AAD-1863-34D750A56AE6}"/>
              </a:ext>
            </a:extLst>
          </p:cNvPr>
          <p:cNvSpPr/>
          <p:nvPr/>
        </p:nvSpPr>
        <p:spPr>
          <a:xfrm>
            <a:off x="7450256" y="2941637"/>
            <a:ext cx="3253873" cy="298740"/>
          </a:xfrm>
          <a:prstGeom prst="rect">
            <a:avLst/>
          </a:prstGeom>
          <a:solidFill>
            <a:srgbClr val="FFFFFF"/>
          </a:solidFill>
        </p:spPr>
        <p:txBody>
          <a:bodyPr wrap="square" rtlCol="0" anchor="ctr">
            <a:normAutofit/>
          </a:bodyPr>
          <a:lstStyle/>
          <a:p>
            <a:pPr algn="ctr">
              <a:buNone/>
            </a:pPr>
            <a:r>
              <a:rPr lang="en-US" sz="1200" dirty="0">
                <a:solidFill>
                  <a:srgbClr val="333333"/>
                </a:solidFill>
                <a:latin typeface="Lato Regular" pitchFamily="34" charset="0"/>
                <a:ea typeface="Lato Regular" pitchFamily="34" charset="-122"/>
                <a:cs typeface="Lato Regular" pitchFamily="34" charset="-120"/>
              </a:rPr>
              <a:t>Karl Marx, Friedrich Engels</a:t>
            </a:r>
            <a:endParaRPr lang="en-US" dirty="0"/>
          </a:p>
        </p:txBody>
      </p:sp>
      <p:sp>
        <p:nvSpPr>
          <p:cNvPr id="115" name="Object 19">
            <a:extLst>
              <a:ext uri="{FF2B5EF4-FFF2-40B4-BE49-F238E27FC236}">
                <a16:creationId xmlns:a16="http://schemas.microsoft.com/office/drawing/2014/main" id="{26464E4D-8046-948E-FBA7-2B8919AC61A5}"/>
              </a:ext>
            </a:extLst>
          </p:cNvPr>
          <p:cNvSpPr/>
          <p:nvPr/>
        </p:nvSpPr>
        <p:spPr>
          <a:xfrm>
            <a:off x="1484823" y="3240377"/>
            <a:ext cx="2711561" cy="451118"/>
          </a:xfrm>
          <a:prstGeom prst="rect">
            <a:avLst/>
          </a:prstGeom>
          <a:noFill/>
        </p:spPr>
        <p:txBody>
          <a:bodyPr wrap="square" rtlCol="0" anchor="ctr">
            <a:normAutofit/>
          </a:bodyPr>
          <a:lstStyle/>
          <a:p>
            <a:pPr algn="l">
              <a:buNone/>
            </a:pPr>
            <a:r>
              <a:rPr lang="en-US" sz="1700" dirty="0">
                <a:solidFill>
                  <a:srgbClr val="000000"/>
                </a:solidFill>
                <a:latin typeface="Lato Regular" pitchFamily="34" charset="0"/>
                <a:ea typeface="Lato Regular" pitchFamily="34" charset="-122"/>
                <a:cs typeface="Lato Regular" pitchFamily="34" charset="-120"/>
              </a:rPr>
              <a:t>View of the World</a:t>
            </a:r>
            <a:endParaRPr lang="en-US" sz="1700" dirty="0"/>
          </a:p>
        </p:txBody>
      </p:sp>
      <p:sp>
        <p:nvSpPr>
          <p:cNvPr id="116" name="Object 20">
            <a:extLst>
              <a:ext uri="{FF2B5EF4-FFF2-40B4-BE49-F238E27FC236}">
                <a16:creationId xmlns:a16="http://schemas.microsoft.com/office/drawing/2014/main" id="{1478BDD5-6F85-AD4D-B2B1-EA044692115D}"/>
              </a:ext>
            </a:extLst>
          </p:cNvPr>
          <p:cNvSpPr/>
          <p:nvPr/>
        </p:nvSpPr>
        <p:spPr>
          <a:xfrm>
            <a:off x="4196384" y="3240377"/>
            <a:ext cx="3253873" cy="451118"/>
          </a:xfrm>
          <a:prstGeom prst="rect">
            <a:avLst/>
          </a:prstGeom>
          <a:noFill/>
        </p:spPr>
        <p:txBody>
          <a:bodyPr wrap="square" rtlCol="0" anchor="ctr">
            <a:normAutofit fontScale="85000" lnSpcReduction="10000"/>
          </a:bodyPr>
          <a:lstStyle/>
          <a:p>
            <a:pPr algn="ctr">
              <a:buNone/>
            </a:pPr>
            <a:r>
              <a:rPr lang="en-US" sz="1200" dirty="0">
                <a:solidFill>
                  <a:srgbClr val="000000"/>
                </a:solidFill>
                <a:latin typeface="Lato Regular" pitchFamily="34" charset="0"/>
                <a:ea typeface="Lato Regular" pitchFamily="34" charset="-122"/>
                <a:cs typeface="Lato Regular" pitchFamily="34" charset="-120"/>
              </a:rPr>
              <a:t> promotes competition and individual achievement through private ownership and a profit motive.</a:t>
            </a:r>
            <a:endParaRPr lang="en-US" dirty="0"/>
          </a:p>
        </p:txBody>
      </p:sp>
      <p:sp>
        <p:nvSpPr>
          <p:cNvPr id="117" name="Object 21">
            <a:extLst>
              <a:ext uri="{FF2B5EF4-FFF2-40B4-BE49-F238E27FC236}">
                <a16:creationId xmlns:a16="http://schemas.microsoft.com/office/drawing/2014/main" id="{0F9E3953-934E-11D7-C0D7-A392248FAF42}"/>
              </a:ext>
            </a:extLst>
          </p:cNvPr>
          <p:cNvSpPr/>
          <p:nvPr/>
        </p:nvSpPr>
        <p:spPr>
          <a:xfrm>
            <a:off x="7450256" y="3240377"/>
            <a:ext cx="3253873" cy="451118"/>
          </a:xfrm>
          <a:prstGeom prst="rect">
            <a:avLst/>
          </a:prstGeom>
          <a:noFill/>
        </p:spPr>
        <p:txBody>
          <a:bodyPr wrap="square" rtlCol="0" anchor="ctr">
            <a:normAutofit fontScale="77500" lnSpcReduction="20000"/>
          </a:bodyPr>
          <a:lstStyle/>
          <a:p>
            <a:pPr algn="ctr">
              <a:buNone/>
            </a:pPr>
            <a:r>
              <a:rPr lang="en-US" sz="1200" dirty="0">
                <a:solidFill>
                  <a:srgbClr val="000000"/>
                </a:solidFill>
                <a:latin typeface="Lato Regular" pitchFamily="34" charset="0"/>
                <a:ea typeface="Lato Regular" pitchFamily="34" charset="-122"/>
                <a:cs typeface="Lato Regular" pitchFamily="34" charset="-120"/>
              </a:rPr>
              <a:t>The world can only be made fair through collective ownership and control of the means of production and the elimination of class distinctions.</a:t>
            </a:r>
            <a:endParaRPr lang="en-US" dirty="0"/>
          </a:p>
        </p:txBody>
      </p:sp>
      <p:sp>
        <p:nvSpPr>
          <p:cNvPr id="118" name="Object 22">
            <a:extLst>
              <a:ext uri="{FF2B5EF4-FFF2-40B4-BE49-F238E27FC236}">
                <a16:creationId xmlns:a16="http://schemas.microsoft.com/office/drawing/2014/main" id="{24A7F66E-E2B8-8C58-6BA4-5A7C7FD14891}"/>
              </a:ext>
            </a:extLst>
          </p:cNvPr>
          <p:cNvSpPr/>
          <p:nvPr/>
        </p:nvSpPr>
        <p:spPr>
          <a:xfrm>
            <a:off x="1484823" y="3691495"/>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Philosophy</a:t>
            </a:r>
            <a:endParaRPr lang="en-US" dirty="0"/>
          </a:p>
        </p:txBody>
      </p:sp>
      <p:sp>
        <p:nvSpPr>
          <p:cNvPr id="119" name="Object 23">
            <a:extLst>
              <a:ext uri="{FF2B5EF4-FFF2-40B4-BE49-F238E27FC236}">
                <a16:creationId xmlns:a16="http://schemas.microsoft.com/office/drawing/2014/main" id="{E46D2112-E242-844E-8D53-5CCF54B0CBC0}"/>
              </a:ext>
            </a:extLst>
          </p:cNvPr>
          <p:cNvSpPr/>
          <p:nvPr/>
        </p:nvSpPr>
        <p:spPr>
          <a:xfrm>
            <a:off x="4196384" y="369149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Classical liberalism, libertarianism </a:t>
            </a:r>
            <a:endParaRPr lang="en-US" dirty="0"/>
          </a:p>
        </p:txBody>
      </p:sp>
      <p:sp>
        <p:nvSpPr>
          <p:cNvPr id="120" name="Object 24">
            <a:extLst>
              <a:ext uri="{FF2B5EF4-FFF2-40B4-BE49-F238E27FC236}">
                <a16:creationId xmlns:a16="http://schemas.microsoft.com/office/drawing/2014/main" id="{83AB01CC-66D9-27CD-62A7-4C082C3CB560}"/>
              </a:ext>
            </a:extLst>
          </p:cNvPr>
          <p:cNvSpPr/>
          <p:nvPr/>
        </p:nvSpPr>
        <p:spPr>
          <a:xfrm>
            <a:off x="7450256" y="369149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Marxism, socialism</a:t>
            </a:r>
            <a:endParaRPr lang="en-US" dirty="0"/>
          </a:p>
        </p:txBody>
      </p:sp>
      <p:sp>
        <p:nvSpPr>
          <p:cNvPr id="121" name="Object 25">
            <a:extLst>
              <a:ext uri="{FF2B5EF4-FFF2-40B4-BE49-F238E27FC236}">
                <a16:creationId xmlns:a16="http://schemas.microsoft.com/office/drawing/2014/main" id="{E1FECC9D-B049-A338-5A0C-7FCC80DFBD72}"/>
              </a:ext>
            </a:extLst>
          </p:cNvPr>
          <p:cNvSpPr/>
          <p:nvPr/>
        </p:nvSpPr>
        <p:spPr>
          <a:xfrm>
            <a:off x="1484823" y="3990235"/>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Free Choice</a:t>
            </a:r>
            <a:endParaRPr lang="en-US" dirty="0"/>
          </a:p>
        </p:txBody>
      </p:sp>
      <p:sp>
        <p:nvSpPr>
          <p:cNvPr id="122" name="Object 26">
            <a:extLst>
              <a:ext uri="{FF2B5EF4-FFF2-40B4-BE49-F238E27FC236}">
                <a16:creationId xmlns:a16="http://schemas.microsoft.com/office/drawing/2014/main" id="{CF1B7A02-692A-49AB-3938-AC12A905AB8F}"/>
              </a:ext>
            </a:extLst>
          </p:cNvPr>
          <p:cNvSpPr/>
          <p:nvPr/>
        </p:nvSpPr>
        <p:spPr>
          <a:xfrm>
            <a:off x="4196384" y="399023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Individual choice</a:t>
            </a:r>
            <a:endParaRPr lang="en-US" dirty="0"/>
          </a:p>
        </p:txBody>
      </p:sp>
      <p:sp>
        <p:nvSpPr>
          <p:cNvPr id="123" name="Object 27">
            <a:extLst>
              <a:ext uri="{FF2B5EF4-FFF2-40B4-BE49-F238E27FC236}">
                <a16:creationId xmlns:a16="http://schemas.microsoft.com/office/drawing/2014/main" id="{AD14249B-AE3F-3F22-53A0-2A3D317D3213}"/>
              </a:ext>
            </a:extLst>
          </p:cNvPr>
          <p:cNvSpPr/>
          <p:nvPr/>
        </p:nvSpPr>
        <p:spPr>
          <a:xfrm>
            <a:off x="7450256" y="399023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Limited, based on the needs of society</a:t>
            </a:r>
            <a:endParaRPr lang="en-US" dirty="0"/>
          </a:p>
        </p:txBody>
      </p:sp>
      <p:sp>
        <p:nvSpPr>
          <p:cNvPr id="124" name="Object 28">
            <a:extLst>
              <a:ext uri="{FF2B5EF4-FFF2-40B4-BE49-F238E27FC236}">
                <a16:creationId xmlns:a16="http://schemas.microsoft.com/office/drawing/2014/main" id="{2D9BA89F-628B-12BB-3071-74115F159F57}"/>
              </a:ext>
            </a:extLst>
          </p:cNvPr>
          <p:cNvSpPr/>
          <p:nvPr/>
        </p:nvSpPr>
        <p:spPr>
          <a:xfrm>
            <a:off x="1484823" y="4288975"/>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Examples</a:t>
            </a:r>
            <a:endParaRPr lang="en-US" dirty="0"/>
          </a:p>
        </p:txBody>
      </p:sp>
      <p:sp>
        <p:nvSpPr>
          <p:cNvPr id="125" name="Object 29">
            <a:extLst>
              <a:ext uri="{FF2B5EF4-FFF2-40B4-BE49-F238E27FC236}">
                <a16:creationId xmlns:a16="http://schemas.microsoft.com/office/drawing/2014/main" id="{40FA934B-388B-4250-6BC9-5786D106A384}"/>
              </a:ext>
            </a:extLst>
          </p:cNvPr>
          <p:cNvSpPr/>
          <p:nvPr/>
        </p:nvSpPr>
        <p:spPr>
          <a:xfrm>
            <a:off x="4196384" y="428897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United States, United Kingdom, Canada</a:t>
            </a:r>
            <a:endParaRPr lang="en-US" dirty="0"/>
          </a:p>
        </p:txBody>
      </p:sp>
      <p:sp>
        <p:nvSpPr>
          <p:cNvPr id="126" name="Object 30">
            <a:extLst>
              <a:ext uri="{FF2B5EF4-FFF2-40B4-BE49-F238E27FC236}">
                <a16:creationId xmlns:a16="http://schemas.microsoft.com/office/drawing/2014/main" id="{B7E25715-0C14-F72F-8CDC-5D74AC53672B}"/>
              </a:ext>
            </a:extLst>
          </p:cNvPr>
          <p:cNvSpPr/>
          <p:nvPr/>
        </p:nvSpPr>
        <p:spPr>
          <a:xfrm>
            <a:off x="7450256" y="428897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Soviet Union, China, Cuba</a:t>
            </a:r>
            <a:endParaRPr lang="en-US" dirty="0"/>
          </a:p>
        </p:txBody>
      </p:sp>
      <p:sp>
        <p:nvSpPr>
          <p:cNvPr id="127" name="Object 31">
            <a:extLst>
              <a:ext uri="{FF2B5EF4-FFF2-40B4-BE49-F238E27FC236}">
                <a16:creationId xmlns:a16="http://schemas.microsoft.com/office/drawing/2014/main" id="{13D0315A-FE9B-F129-BF0A-89AD8DFAD529}"/>
              </a:ext>
            </a:extLst>
          </p:cNvPr>
          <p:cNvSpPr/>
          <p:nvPr/>
        </p:nvSpPr>
        <p:spPr>
          <a:xfrm>
            <a:off x="1484823" y="4587715"/>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Means of Control</a:t>
            </a:r>
            <a:endParaRPr lang="en-US" dirty="0"/>
          </a:p>
        </p:txBody>
      </p:sp>
      <p:sp>
        <p:nvSpPr>
          <p:cNvPr id="128" name="Object 32">
            <a:extLst>
              <a:ext uri="{FF2B5EF4-FFF2-40B4-BE49-F238E27FC236}">
                <a16:creationId xmlns:a16="http://schemas.microsoft.com/office/drawing/2014/main" id="{F105B93D-B827-EA91-8307-690E0FCBB5F5}"/>
              </a:ext>
            </a:extLst>
          </p:cNvPr>
          <p:cNvSpPr/>
          <p:nvPr/>
        </p:nvSpPr>
        <p:spPr>
          <a:xfrm>
            <a:off x="4196384" y="458771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Government regulation, market forces</a:t>
            </a:r>
            <a:endParaRPr lang="en-US" dirty="0"/>
          </a:p>
        </p:txBody>
      </p:sp>
      <p:sp>
        <p:nvSpPr>
          <p:cNvPr id="129" name="Object 33">
            <a:extLst>
              <a:ext uri="{FF2B5EF4-FFF2-40B4-BE49-F238E27FC236}">
                <a16:creationId xmlns:a16="http://schemas.microsoft.com/office/drawing/2014/main" id="{6D9B7304-6044-204F-F0AA-E5CBE66AE60A}"/>
              </a:ext>
            </a:extLst>
          </p:cNvPr>
          <p:cNvSpPr/>
          <p:nvPr/>
        </p:nvSpPr>
        <p:spPr>
          <a:xfrm>
            <a:off x="7450256" y="458771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Government control, worker control</a:t>
            </a:r>
            <a:endParaRPr lang="en-US" dirty="0"/>
          </a:p>
        </p:txBody>
      </p:sp>
      <p:sp>
        <p:nvSpPr>
          <p:cNvPr id="130" name="Object 34">
            <a:extLst>
              <a:ext uri="{FF2B5EF4-FFF2-40B4-BE49-F238E27FC236}">
                <a16:creationId xmlns:a16="http://schemas.microsoft.com/office/drawing/2014/main" id="{F7AF7B9F-DF51-D043-2BAD-FB41528901EB}"/>
              </a:ext>
            </a:extLst>
          </p:cNvPr>
          <p:cNvSpPr/>
          <p:nvPr/>
        </p:nvSpPr>
        <p:spPr>
          <a:xfrm>
            <a:off x="1484823" y="4886455"/>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Earliest Remnants</a:t>
            </a:r>
            <a:endParaRPr lang="en-US" dirty="0"/>
          </a:p>
        </p:txBody>
      </p:sp>
      <p:sp>
        <p:nvSpPr>
          <p:cNvPr id="131" name="Object 35">
            <a:extLst>
              <a:ext uri="{FF2B5EF4-FFF2-40B4-BE49-F238E27FC236}">
                <a16:creationId xmlns:a16="http://schemas.microsoft.com/office/drawing/2014/main" id="{1F305D62-F080-A8DD-341B-DE5404A86CD8}"/>
              </a:ext>
            </a:extLst>
          </p:cNvPr>
          <p:cNvSpPr/>
          <p:nvPr/>
        </p:nvSpPr>
        <p:spPr>
          <a:xfrm>
            <a:off x="4196384" y="488645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16th century Europe</a:t>
            </a:r>
            <a:endParaRPr lang="en-US" dirty="0"/>
          </a:p>
        </p:txBody>
      </p:sp>
      <p:sp>
        <p:nvSpPr>
          <p:cNvPr id="132" name="Object 36">
            <a:extLst>
              <a:ext uri="{FF2B5EF4-FFF2-40B4-BE49-F238E27FC236}">
                <a16:creationId xmlns:a16="http://schemas.microsoft.com/office/drawing/2014/main" id="{731DF31D-72FB-29B4-4959-F1EABF11D8C7}"/>
              </a:ext>
            </a:extLst>
          </p:cNvPr>
          <p:cNvSpPr/>
          <p:nvPr/>
        </p:nvSpPr>
        <p:spPr>
          <a:xfrm>
            <a:off x="7450256" y="488645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19th century Europe</a:t>
            </a:r>
            <a:endParaRPr lang="en-US" dirty="0"/>
          </a:p>
        </p:txBody>
      </p:sp>
      <p:sp>
        <p:nvSpPr>
          <p:cNvPr id="133" name="Object 37">
            <a:extLst>
              <a:ext uri="{FF2B5EF4-FFF2-40B4-BE49-F238E27FC236}">
                <a16:creationId xmlns:a16="http://schemas.microsoft.com/office/drawing/2014/main" id="{0A0124BE-9E35-4B2F-6E8B-1D2848810556}"/>
              </a:ext>
            </a:extLst>
          </p:cNvPr>
          <p:cNvSpPr/>
          <p:nvPr/>
        </p:nvSpPr>
        <p:spPr>
          <a:xfrm>
            <a:off x="1484823" y="5185195"/>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Private Property</a:t>
            </a:r>
            <a:endParaRPr lang="en-US" dirty="0"/>
          </a:p>
        </p:txBody>
      </p:sp>
      <p:sp>
        <p:nvSpPr>
          <p:cNvPr id="134" name="Object 38">
            <a:extLst>
              <a:ext uri="{FF2B5EF4-FFF2-40B4-BE49-F238E27FC236}">
                <a16:creationId xmlns:a16="http://schemas.microsoft.com/office/drawing/2014/main" id="{98640FFB-B2A6-B6E2-C18A-500654BF60D7}"/>
              </a:ext>
            </a:extLst>
          </p:cNvPr>
          <p:cNvSpPr/>
          <p:nvPr/>
        </p:nvSpPr>
        <p:spPr>
          <a:xfrm>
            <a:off x="4196384" y="518519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Allowed</a:t>
            </a:r>
            <a:endParaRPr lang="en-US" dirty="0"/>
          </a:p>
        </p:txBody>
      </p:sp>
      <p:sp>
        <p:nvSpPr>
          <p:cNvPr id="135" name="Object 39">
            <a:extLst>
              <a:ext uri="{FF2B5EF4-FFF2-40B4-BE49-F238E27FC236}">
                <a16:creationId xmlns:a16="http://schemas.microsoft.com/office/drawing/2014/main" id="{96491581-0C6E-660B-1B3E-8ED4910523C7}"/>
              </a:ext>
            </a:extLst>
          </p:cNvPr>
          <p:cNvSpPr/>
          <p:nvPr/>
        </p:nvSpPr>
        <p:spPr>
          <a:xfrm>
            <a:off x="7450256" y="518519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Limited or abolished</a:t>
            </a:r>
            <a:endParaRPr lang="en-US" dirty="0"/>
          </a:p>
        </p:txBody>
      </p:sp>
      <p:sp>
        <p:nvSpPr>
          <p:cNvPr id="136" name="Object 40">
            <a:extLst>
              <a:ext uri="{FF2B5EF4-FFF2-40B4-BE49-F238E27FC236}">
                <a16:creationId xmlns:a16="http://schemas.microsoft.com/office/drawing/2014/main" id="{8F695A60-E77E-8905-1E51-EABE2D00E444}"/>
              </a:ext>
            </a:extLst>
          </p:cNvPr>
          <p:cNvSpPr/>
          <p:nvPr/>
        </p:nvSpPr>
        <p:spPr>
          <a:xfrm>
            <a:off x="1484823" y="5483935"/>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Social Structure</a:t>
            </a:r>
            <a:endParaRPr lang="en-US" dirty="0"/>
          </a:p>
        </p:txBody>
      </p:sp>
      <p:sp>
        <p:nvSpPr>
          <p:cNvPr id="137" name="Object 41">
            <a:extLst>
              <a:ext uri="{FF2B5EF4-FFF2-40B4-BE49-F238E27FC236}">
                <a16:creationId xmlns:a16="http://schemas.microsoft.com/office/drawing/2014/main" id="{10DA1A67-31C0-6FE9-1D15-84525D6758D0}"/>
              </a:ext>
            </a:extLst>
          </p:cNvPr>
          <p:cNvSpPr/>
          <p:nvPr/>
        </p:nvSpPr>
        <p:spPr>
          <a:xfrm>
            <a:off x="4196384" y="548393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Market-based</a:t>
            </a:r>
            <a:endParaRPr lang="en-US" dirty="0"/>
          </a:p>
        </p:txBody>
      </p:sp>
      <p:sp>
        <p:nvSpPr>
          <p:cNvPr id="138" name="Object 42">
            <a:extLst>
              <a:ext uri="{FF2B5EF4-FFF2-40B4-BE49-F238E27FC236}">
                <a16:creationId xmlns:a16="http://schemas.microsoft.com/office/drawing/2014/main" id="{8CD46449-46C4-1222-DF69-367E7EDB1D02}"/>
              </a:ext>
            </a:extLst>
          </p:cNvPr>
          <p:cNvSpPr/>
          <p:nvPr/>
        </p:nvSpPr>
        <p:spPr>
          <a:xfrm>
            <a:off x="7450256" y="548393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Classless society</a:t>
            </a:r>
            <a:endParaRPr lang="en-US" dirty="0"/>
          </a:p>
        </p:txBody>
      </p:sp>
      <p:sp>
        <p:nvSpPr>
          <p:cNvPr id="139" name="Object 43">
            <a:extLst>
              <a:ext uri="{FF2B5EF4-FFF2-40B4-BE49-F238E27FC236}">
                <a16:creationId xmlns:a16="http://schemas.microsoft.com/office/drawing/2014/main" id="{CFA5EFCF-9DF7-F873-F7D8-534ACCC6E062}"/>
              </a:ext>
            </a:extLst>
          </p:cNvPr>
          <p:cNvSpPr/>
          <p:nvPr/>
        </p:nvSpPr>
        <p:spPr>
          <a:xfrm>
            <a:off x="1484823" y="5782675"/>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Ownership Structure</a:t>
            </a:r>
            <a:endParaRPr lang="en-US" dirty="0"/>
          </a:p>
        </p:txBody>
      </p:sp>
      <p:sp>
        <p:nvSpPr>
          <p:cNvPr id="140" name="Object 44">
            <a:extLst>
              <a:ext uri="{FF2B5EF4-FFF2-40B4-BE49-F238E27FC236}">
                <a16:creationId xmlns:a16="http://schemas.microsoft.com/office/drawing/2014/main" id="{64693816-723E-1BEA-60B0-4E77C96683C4}"/>
              </a:ext>
            </a:extLst>
          </p:cNvPr>
          <p:cNvSpPr/>
          <p:nvPr/>
        </p:nvSpPr>
        <p:spPr>
          <a:xfrm>
            <a:off x="4196384" y="578267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Private ownership</a:t>
            </a:r>
            <a:endParaRPr lang="en-US" dirty="0"/>
          </a:p>
        </p:txBody>
      </p:sp>
      <p:sp>
        <p:nvSpPr>
          <p:cNvPr id="141" name="Object 45">
            <a:extLst>
              <a:ext uri="{FF2B5EF4-FFF2-40B4-BE49-F238E27FC236}">
                <a16:creationId xmlns:a16="http://schemas.microsoft.com/office/drawing/2014/main" id="{A08294DF-B63E-E1AC-9B45-4B28B6C91589}"/>
              </a:ext>
            </a:extLst>
          </p:cNvPr>
          <p:cNvSpPr/>
          <p:nvPr/>
        </p:nvSpPr>
        <p:spPr>
          <a:xfrm>
            <a:off x="7450256" y="578267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Collective ownership</a:t>
            </a:r>
            <a:endParaRPr lang="en-US" dirty="0"/>
          </a:p>
        </p:txBody>
      </p:sp>
      <p:sp>
        <p:nvSpPr>
          <p:cNvPr id="142" name="Object 46">
            <a:extLst>
              <a:ext uri="{FF2B5EF4-FFF2-40B4-BE49-F238E27FC236}">
                <a16:creationId xmlns:a16="http://schemas.microsoft.com/office/drawing/2014/main" id="{768195EB-99ED-4832-37CA-2A6E43AB4A67}"/>
              </a:ext>
            </a:extLst>
          </p:cNvPr>
          <p:cNvSpPr/>
          <p:nvPr/>
        </p:nvSpPr>
        <p:spPr>
          <a:xfrm>
            <a:off x="1484823" y="6081415"/>
            <a:ext cx="2711561" cy="298740"/>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Lato Regular" pitchFamily="34" charset="0"/>
                <a:ea typeface="Lato Regular" pitchFamily="34" charset="-122"/>
                <a:cs typeface="Lato Regular" pitchFamily="34" charset="-120"/>
              </a:rPr>
              <a:t>Economic Coordination </a:t>
            </a:r>
            <a:endParaRPr lang="en-US" dirty="0"/>
          </a:p>
        </p:txBody>
      </p:sp>
      <p:sp>
        <p:nvSpPr>
          <p:cNvPr id="143" name="Object 47">
            <a:extLst>
              <a:ext uri="{FF2B5EF4-FFF2-40B4-BE49-F238E27FC236}">
                <a16:creationId xmlns:a16="http://schemas.microsoft.com/office/drawing/2014/main" id="{7638ED99-E018-A409-AA9E-6941DECF1DDF}"/>
              </a:ext>
            </a:extLst>
          </p:cNvPr>
          <p:cNvSpPr/>
          <p:nvPr/>
        </p:nvSpPr>
        <p:spPr>
          <a:xfrm>
            <a:off x="4196384" y="608141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Market forces</a:t>
            </a:r>
            <a:endParaRPr lang="en-US" dirty="0"/>
          </a:p>
        </p:txBody>
      </p:sp>
      <p:sp>
        <p:nvSpPr>
          <p:cNvPr id="144" name="Object 48">
            <a:extLst>
              <a:ext uri="{FF2B5EF4-FFF2-40B4-BE49-F238E27FC236}">
                <a16:creationId xmlns:a16="http://schemas.microsoft.com/office/drawing/2014/main" id="{78A85674-0179-63E8-1ECB-673D18A818D3}"/>
              </a:ext>
            </a:extLst>
          </p:cNvPr>
          <p:cNvSpPr/>
          <p:nvPr/>
        </p:nvSpPr>
        <p:spPr>
          <a:xfrm>
            <a:off x="7450256" y="6081415"/>
            <a:ext cx="3253873" cy="298740"/>
          </a:xfrm>
          <a:prstGeom prst="rect">
            <a:avLst/>
          </a:prstGeom>
          <a:noFill/>
        </p:spPr>
        <p:txBody>
          <a:bodyPr wrap="square" rtlCol="0" anchor="ctr">
            <a:normAutofit/>
          </a:bodyPr>
          <a:lstStyle/>
          <a:p>
            <a:pPr algn="ctr">
              <a:buNone/>
            </a:pPr>
            <a:r>
              <a:rPr lang="en-US" sz="1200" dirty="0">
                <a:solidFill>
                  <a:srgbClr val="000000"/>
                </a:solidFill>
                <a:latin typeface="Lato Regular" pitchFamily="34" charset="0"/>
                <a:ea typeface="Lato Regular" pitchFamily="34" charset="-122"/>
                <a:cs typeface="Lato Regular" pitchFamily="34" charset="-120"/>
              </a:rPr>
              <a:t>Central planning</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8295354" y="476131"/>
            <a:ext cx="3426990" cy="5913546"/>
          </a:xfrm>
          <a:prstGeom prst="rect">
            <a:avLst/>
          </a:prstGeom>
          <a:solidFill>
            <a:srgbClr val="FFFFFF"/>
          </a:solidFill>
        </p:spPr>
      </p:sp>
      <p:pic>
        <p:nvPicPr>
          <p:cNvPr id="3" name="Object 2" descr="preencoded.png"/>
          <p:cNvPicPr>
            <a:picLocks noChangeAspect="1"/>
          </p:cNvPicPr>
          <p:nvPr/>
        </p:nvPicPr>
        <p:blipFill>
          <a:blip r:embed="rId3"/>
          <a:srcRect l="30683" r="30683"/>
          <a:stretch/>
        </p:blipFill>
        <p:spPr>
          <a:xfrm>
            <a:off x="8295354" y="476131"/>
            <a:ext cx="3426990" cy="5913546"/>
          </a:xfrm>
          <a:prstGeom prst="rect">
            <a:avLst/>
          </a:prstGeom>
        </p:spPr>
      </p:pic>
      <p:sp>
        <p:nvSpPr>
          <p:cNvPr id="4" name="Object 3"/>
          <p:cNvSpPr/>
          <p:nvPr/>
        </p:nvSpPr>
        <p:spPr>
          <a:xfrm>
            <a:off x="1190327" y="1410798"/>
            <a:ext cx="6009925" cy="3244312"/>
          </a:xfrm>
          <a:prstGeom prst="rect">
            <a:avLst/>
          </a:prstGeom>
          <a:noFill/>
        </p:spPr>
        <p:txBody>
          <a:bodyPr wrap="square" lIns="0" tIns="0" rIns="0" bIns="0" rtlCol="0" anchor="ctr"/>
          <a:lstStyle/>
          <a:p>
            <a:pPr algn="ctr">
              <a:spcAft>
                <a:spcPts val="600"/>
              </a:spcAft>
              <a:buNone/>
            </a:pPr>
            <a:r>
              <a:rPr lang="en-US" sz="1900" b="1" dirty="0">
                <a:solidFill>
                  <a:srgbClr val="FFFFFF"/>
                </a:solidFill>
                <a:latin typeface="Roboto" pitchFamily="34" charset="0"/>
                <a:ea typeface="Roboto" pitchFamily="34" charset="-122"/>
                <a:cs typeface="Roboto" pitchFamily="34" charset="-120"/>
              </a:rPr>
              <a:t>The economic system of the West has created</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almost insoluble problems for humanity and to</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many of us it appears that only a miracle can</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save it from disaster that is not facing the world.</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It has failed to do justice between man and man</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and to eradicate friction from the international</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field. The adoption of Western economic theory</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and practice will not help us in achieving our</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goal of creating a happy and contended people. </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We must work our destiny in our own way and</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present to the world an economic system based</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on true Islamic concept of equality of manhood</a:t>
            </a:r>
            <a:br>
              <a:rPr lang="en-US" sz="1900" b="1" dirty="0">
                <a:solidFill>
                  <a:srgbClr val="FFFFFF"/>
                </a:solidFill>
                <a:latin typeface="Roboto" pitchFamily="34" charset="0"/>
                <a:ea typeface="Roboto" pitchFamily="34" charset="-122"/>
                <a:cs typeface="Roboto" pitchFamily="34" charset="-120"/>
              </a:rPr>
            </a:br>
            <a:r>
              <a:rPr lang="en-US" sz="1900" b="1" dirty="0">
                <a:solidFill>
                  <a:srgbClr val="FFFFFF"/>
                </a:solidFill>
                <a:latin typeface="Roboto" pitchFamily="34" charset="0"/>
                <a:ea typeface="Roboto" pitchFamily="34" charset="-122"/>
                <a:cs typeface="Roboto" pitchFamily="34" charset="-120"/>
              </a:rPr>
              <a:t>and social justice.</a:t>
            </a:r>
            <a:endParaRPr lang="en-US" dirty="0"/>
          </a:p>
        </p:txBody>
      </p:sp>
      <p:sp>
        <p:nvSpPr>
          <p:cNvPr id="5" name="Object 4"/>
          <p:cNvSpPr/>
          <p:nvPr/>
        </p:nvSpPr>
        <p:spPr>
          <a:xfrm>
            <a:off x="6559685" y="5888880"/>
            <a:ext cx="1449990" cy="144558"/>
          </a:xfrm>
          <a:prstGeom prst="rect">
            <a:avLst/>
          </a:prstGeom>
          <a:noFill/>
        </p:spPr>
        <p:txBody>
          <a:bodyPr wrap="square" lIns="0" tIns="0" rIns="0" bIns="0" rtlCol="0" anchor="ctr"/>
          <a:lstStyle/>
          <a:p>
            <a:pPr algn="l">
              <a:spcAft>
                <a:spcPts val="600"/>
              </a:spcAft>
              <a:buNone/>
            </a:pPr>
            <a:r>
              <a:rPr lang="en-US" sz="1300" kern="0" spc="29" dirty="0">
                <a:solidFill>
                  <a:srgbClr val="FFFFFF"/>
                </a:solidFill>
                <a:latin typeface="Lato" pitchFamily="34" charset="0"/>
                <a:ea typeface="Lato" pitchFamily="34" charset="-122"/>
                <a:cs typeface="Lato" pitchFamily="34" charset="-120"/>
              </a:rPr>
              <a:t>Quaid-e-Azam</a:t>
            </a:r>
            <a:endParaRPr lang="en-US" dirty="0"/>
          </a:p>
        </p:txBody>
      </p:sp>
      <p:pic>
        <p:nvPicPr>
          <p:cNvPr id="6" name="Object 5" descr="preencoded.png"/>
          <p:cNvPicPr>
            <a:picLocks noChangeAspect="1"/>
          </p:cNvPicPr>
          <p:nvPr/>
        </p:nvPicPr>
        <p:blipFill>
          <a:blip r:embed="rId4"/>
          <a:srcRect l="3003" t="14193" r="3003" b="14193"/>
          <a:stretch/>
        </p:blipFill>
        <p:spPr>
          <a:xfrm>
            <a:off x="5845489" y="5713571"/>
            <a:ext cx="523744" cy="523744"/>
          </a:xfrm>
          <a:prstGeom prst="rect">
            <a:avLst/>
          </a:prstGeom>
        </p:spPr>
      </p:pic>
      <p:pic>
        <p:nvPicPr>
          <p:cNvPr id="7" name="Object 6" descr="preencoded.png"/>
          <p:cNvPicPr>
            <a:picLocks noChangeAspect="1"/>
          </p:cNvPicPr>
          <p:nvPr/>
        </p:nvPicPr>
        <p:blipFill>
          <a:blip r:embed="rId5"/>
          <a:stretch>
            <a:fillRect/>
          </a:stretch>
        </p:blipFill>
        <p:spPr>
          <a:xfrm>
            <a:off x="285678" y="285678"/>
            <a:ext cx="7819112" cy="6284929"/>
          </a:xfrm>
          <a:prstGeom prst="rect">
            <a:avLst/>
          </a:prstGeom>
        </p:spPr>
      </p:pic>
      <p:pic>
        <p:nvPicPr>
          <p:cNvPr id="8" name="Object 7" descr="preencoded.png"/>
          <p:cNvPicPr>
            <a:picLocks noChangeAspect="1"/>
          </p:cNvPicPr>
          <p:nvPr/>
        </p:nvPicPr>
        <p:blipFill>
          <a:blip r:embed="rId6"/>
          <a:stretch>
            <a:fillRect/>
          </a:stretch>
        </p:blipFill>
        <p:spPr>
          <a:xfrm>
            <a:off x="285678" y="285678"/>
            <a:ext cx="7819112" cy="62849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7544460" y="476131"/>
            <a:ext cx="4177883" cy="5913546"/>
          </a:xfrm>
          <a:prstGeom prst="rect">
            <a:avLst/>
          </a:prstGeom>
          <a:solidFill>
            <a:srgbClr val="2980B9"/>
          </a:solidFill>
        </p:spPr>
      </p:sp>
      <p:pic>
        <p:nvPicPr>
          <p:cNvPr id="3" name="Object 2" descr="preencoded.png"/>
          <p:cNvPicPr>
            <a:picLocks noChangeAspect="1"/>
          </p:cNvPicPr>
          <p:nvPr/>
        </p:nvPicPr>
        <p:blipFill>
          <a:blip r:embed="rId3"/>
          <a:srcRect t="2819" b="2819"/>
          <a:stretch/>
        </p:blipFill>
        <p:spPr>
          <a:xfrm>
            <a:off x="7544460" y="476131"/>
            <a:ext cx="4177883" cy="5913546"/>
          </a:xfrm>
          <a:prstGeom prst="rect">
            <a:avLst/>
          </a:prstGeom>
        </p:spPr>
      </p:pic>
      <p:sp>
        <p:nvSpPr>
          <p:cNvPr id="4" name="Object 3"/>
          <p:cNvSpPr/>
          <p:nvPr/>
        </p:nvSpPr>
        <p:spPr>
          <a:xfrm>
            <a:off x="2046721" y="3049695"/>
            <a:ext cx="3451019" cy="299367"/>
          </a:xfrm>
          <a:prstGeom prst="rect">
            <a:avLst/>
          </a:prstGeom>
          <a:noFill/>
        </p:spPr>
        <p:txBody>
          <a:bodyPr wrap="square" lIns="0" tIns="0" rIns="0" bIns="0" rtlCol="0" anchor="ctr"/>
          <a:lstStyle/>
          <a:p>
            <a:pPr algn="ctr">
              <a:spcAft>
                <a:spcPts val="600"/>
              </a:spcAft>
              <a:buNone/>
            </a:pPr>
            <a:r>
              <a:rPr lang="en-US" sz="3000" b="1" dirty="0">
                <a:solidFill>
                  <a:srgbClr val="FFFFFF"/>
                </a:solidFill>
                <a:latin typeface="Roboto" pitchFamily="34" charset="0"/>
                <a:ea typeface="Roboto" pitchFamily="34" charset="-122"/>
                <a:cs typeface="Roboto" pitchFamily="34" charset="-120"/>
              </a:rPr>
              <a:t>Any </a:t>
            </a:r>
            <a:r>
              <a:rPr lang="en-US" sz="3000" b="1" dirty="0">
                <a:solidFill>
                  <a:srgbClr val="2980B9"/>
                </a:solidFill>
                <a:latin typeface="Roboto" pitchFamily="34" charset="0"/>
                <a:ea typeface="Roboto" pitchFamily="34" charset="-122"/>
                <a:cs typeface="Roboto" pitchFamily="34" charset="-120"/>
              </a:rPr>
              <a:t>Questions?</a:t>
            </a:r>
            <a:endParaRPr lang="en-US" dirty="0"/>
          </a:p>
        </p:txBody>
      </p:sp>
      <p:sp>
        <p:nvSpPr>
          <p:cNvPr id="5" name="Object 4"/>
          <p:cNvSpPr/>
          <p:nvPr/>
        </p:nvSpPr>
        <p:spPr>
          <a:xfrm>
            <a:off x="2870391" y="3606173"/>
            <a:ext cx="1803679" cy="171850"/>
          </a:xfrm>
          <a:prstGeom prst="rect">
            <a:avLst/>
          </a:prstGeom>
          <a:noFill/>
        </p:spPr>
        <p:txBody>
          <a:bodyPr wrap="square" lIns="0" tIns="0" rIns="0" bIns="0" rtlCol="0" anchor="ctr"/>
          <a:lstStyle/>
          <a:p>
            <a:pPr algn="ctr">
              <a:spcAft>
                <a:spcPts val="600"/>
              </a:spcAft>
              <a:buNone/>
            </a:pPr>
            <a:r>
              <a:rPr lang="en-US" sz="1600" kern="0" spc="38" dirty="0">
                <a:solidFill>
                  <a:srgbClr val="FFFFFF">
                    <a:alpha val="50000"/>
                  </a:srgbClr>
                </a:solidFill>
                <a:latin typeface="Lato" pitchFamily="34" charset="0"/>
                <a:ea typeface="Lato" pitchFamily="34" charset="-122"/>
                <a:cs typeface="Lato" pitchFamily="34" charset="-120"/>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3809046" cy="6856285"/>
          </a:xfrm>
          <a:prstGeom prst="rect">
            <a:avLst/>
          </a:prstGeom>
          <a:solidFill>
            <a:srgbClr val="333333"/>
          </a:solidFill>
        </p:spPr>
      </p:sp>
      <p:sp>
        <p:nvSpPr>
          <p:cNvPr id="3" name="Object 2"/>
          <p:cNvSpPr/>
          <p:nvPr/>
        </p:nvSpPr>
        <p:spPr>
          <a:xfrm>
            <a:off x="476131" y="3156302"/>
            <a:ext cx="3237690" cy="705567"/>
          </a:xfrm>
          <a:prstGeom prst="rect">
            <a:avLst/>
          </a:prstGeom>
          <a:noFill/>
        </p:spPr>
        <p:txBody>
          <a:bodyPr wrap="square" lIns="0" tIns="0" rIns="0" bIns="0" rtlCol="0" anchor="ctr"/>
          <a:lstStyle/>
          <a:p>
            <a:pPr algn="l">
              <a:spcAft>
                <a:spcPts val="600"/>
              </a:spcAft>
              <a:buNone/>
            </a:pPr>
            <a:r>
              <a:rPr lang="en-US" sz="3000" b="1" dirty="0">
                <a:solidFill>
                  <a:srgbClr val="FFFFFF"/>
                </a:solidFill>
                <a:latin typeface="Roboto" pitchFamily="34" charset="0"/>
                <a:ea typeface="Roboto" pitchFamily="34" charset="-122"/>
                <a:cs typeface="Roboto" pitchFamily="34" charset="-120"/>
              </a:rPr>
              <a:t>Table of</a:t>
            </a:r>
            <a:br>
              <a:rPr lang="en-US" sz="3000" b="1" dirty="0">
                <a:solidFill>
                  <a:srgbClr val="FFFFFF"/>
                </a:solidFill>
                <a:latin typeface="Roboto" pitchFamily="34" charset="0"/>
                <a:ea typeface="Roboto" pitchFamily="34" charset="-122"/>
                <a:cs typeface="Roboto" pitchFamily="34" charset="-120"/>
              </a:rPr>
            </a:br>
            <a:r>
              <a:rPr lang="en-US" sz="3000" b="1" dirty="0">
                <a:solidFill>
                  <a:srgbClr val="FFFFFF"/>
                </a:solidFill>
                <a:latin typeface="Roboto" pitchFamily="34" charset="0"/>
                <a:ea typeface="Roboto" pitchFamily="34" charset="-122"/>
                <a:cs typeface="Roboto" pitchFamily="34" charset="-120"/>
              </a:rPr>
              <a:t>Contents</a:t>
            </a:r>
            <a:endParaRPr lang="en-US" dirty="0"/>
          </a:p>
        </p:txBody>
      </p:sp>
      <p:sp>
        <p:nvSpPr>
          <p:cNvPr id="4" name="Object 3"/>
          <p:cNvSpPr/>
          <p:nvPr/>
        </p:nvSpPr>
        <p:spPr>
          <a:xfrm>
            <a:off x="5687860" y="495176"/>
            <a:ext cx="1237940" cy="504699"/>
          </a:xfrm>
          <a:prstGeom prst="rect">
            <a:avLst/>
          </a:prstGeom>
          <a:noFill/>
        </p:spPr>
        <p:txBody>
          <a:bodyPr wrap="square" lIns="0" tIns="0" rIns="0" bIns="0" rtlCol="0" anchor="ctr"/>
          <a:lstStyle/>
          <a:p>
            <a:pPr algn="ctr">
              <a:spcAft>
                <a:spcPts val="600"/>
              </a:spcAft>
              <a:buNone/>
            </a:pPr>
            <a:r>
              <a:rPr lang="en-US" sz="1400" b="1" dirty="0">
                <a:solidFill>
                  <a:srgbClr val="2980B9"/>
                </a:solidFill>
                <a:latin typeface="Roboto" pitchFamily="34" charset="0"/>
                <a:ea typeface="Roboto" pitchFamily="34" charset="-122"/>
                <a:cs typeface="Roboto" pitchFamily="34" charset="-120"/>
              </a:rPr>
              <a:t>1</a:t>
            </a:r>
            <a:endParaRPr lang="en-US"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4862" y="672981"/>
            <a:ext cx="28568" cy="180930"/>
          </a:xfrm>
          <a:prstGeom prst="rect">
            <a:avLst/>
          </a:prstGeom>
        </p:spPr>
      </p:pic>
      <p:sp>
        <p:nvSpPr>
          <p:cNvPr id="6" name="Object 5"/>
          <p:cNvSpPr/>
          <p:nvPr/>
        </p:nvSpPr>
        <p:spPr>
          <a:xfrm>
            <a:off x="6735348" y="644543"/>
            <a:ext cx="4050922" cy="205965"/>
          </a:xfrm>
          <a:prstGeom prst="rect">
            <a:avLst/>
          </a:prstGeom>
          <a:noFill/>
        </p:spPr>
        <p:txBody>
          <a:bodyPr wrap="square" lIns="0" tIns="0" rIns="0" bIns="0" rtlCol="0" anchor="ctr"/>
          <a:lstStyle/>
          <a:p>
            <a:pPr algn="l">
              <a:spcAft>
                <a:spcPts val="600"/>
              </a:spcAft>
              <a:buNone/>
            </a:pPr>
            <a:r>
              <a:rPr lang="en-US" sz="2000" kern="0" spc="48" dirty="0">
                <a:solidFill>
                  <a:srgbClr val="333333"/>
                </a:solidFill>
                <a:latin typeface="Lato" pitchFamily="34" charset="0"/>
                <a:ea typeface="Lato" pitchFamily="34" charset="-122"/>
                <a:cs typeface="Lato" pitchFamily="34" charset="-120"/>
              </a:rPr>
              <a:t>Introduction</a:t>
            </a:r>
            <a:endParaRPr lang="en-US" dirty="0"/>
          </a:p>
        </p:txBody>
      </p:sp>
      <p:sp>
        <p:nvSpPr>
          <p:cNvPr id="7" name="Object 6"/>
          <p:cNvSpPr/>
          <p:nvPr/>
        </p:nvSpPr>
        <p:spPr>
          <a:xfrm>
            <a:off x="5687860" y="1256986"/>
            <a:ext cx="1237940" cy="504699"/>
          </a:xfrm>
          <a:prstGeom prst="rect">
            <a:avLst/>
          </a:prstGeom>
          <a:noFill/>
        </p:spPr>
        <p:txBody>
          <a:bodyPr wrap="square" lIns="0" tIns="0" rIns="0" bIns="0" rtlCol="0" anchor="ctr"/>
          <a:lstStyle/>
          <a:p>
            <a:pPr algn="ctr">
              <a:spcAft>
                <a:spcPts val="600"/>
              </a:spcAft>
              <a:buNone/>
            </a:pPr>
            <a:r>
              <a:rPr lang="en-US" sz="1400" b="1" dirty="0">
                <a:solidFill>
                  <a:srgbClr val="2980B9"/>
                </a:solidFill>
                <a:latin typeface="Roboto" pitchFamily="34" charset="0"/>
                <a:ea typeface="Roboto" pitchFamily="34" charset="-122"/>
                <a:cs typeface="Roboto" pitchFamily="34" charset="-120"/>
              </a:rPr>
              <a:t>2</a:t>
            </a:r>
            <a:endParaRPr lang="en-US"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4862" y="1434791"/>
            <a:ext cx="28568" cy="180930"/>
          </a:xfrm>
          <a:prstGeom prst="rect">
            <a:avLst/>
          </a:prstGeom>
        </p:spPr>
      </p:pic>
      <p:sp>
        <p:nvSpPr>
          <p:cNvPr id="9" name="Object 8"/>
          <p:cNvSpPr/>
          <p:nvPr/>
        </p:nvSpPr>
        <p:spPr>
          <a:xfrm>
            <a:off x="6735348" y="1406353"/>
            <a:ext cx="4050922" cy="205965"/>
          </a:xfrm>
          <a:prstGeom prst="rect">
            <a:avLst/>
          </a:prstGeom>
          <a:noFill/>
        </p:spPr>
        <p:txBody>
          <a:bodyPr wrap="square" lIns="0" tIns="0" rIns="0" bIns="0" rtlCol="0" anchor="ctr"/>
          <a:lstStyle/>
          <a:p>
            <a:pPr algn="l">
              <a:spcAft>
                <a:spcPts val="600"/>
              </a:spcAft>
              <a:buNone/>
            </a:pPr>
            <a:r>
              <a:rPr lang="en-US" sz="2000" kern="0" spc="48" dirty="0">
                <a:solidFill>
                  <a:srgbClr val="333333"/>
                </a:solidFill>
                <a:latin typeface="Lato" pitchFamily="34" charset="0"/>
                <a:ea typeface="Lato" pitchFamily="34" charset="-122"/>
                <a:cs typeface="Lato" pitchFamily="34" charset="-120"/>
              </a:rPr>
              <a:t>History</a:t>
            </a:r>
            <a:endParaRPr lang="en-US" dirty="0"/>
          </a:p>
        </p:txBody>
      </p:sp>
      <p:sp>
        <p:nvSpPr>
          <p:cNvPr id="10" name="Object 9"/>
          <p:cNvSpPr/>
          <p:nvPr/>
        </p:nvSpPr>
        <p:spPr>
          <a:xfrm>
            <a:off x="5687860" y="2018795"/>
            <a:ext cx="1237940" cy="504699"/>
          </a:xfrm>
          <a:prstGeom prst="rect">
            <a:avLst/>
          </a:prstGeom>
          <a:noFill/>
        </p:spPr>
        <p:txBody>
          <a:bodyPr wrap="square" lIns="0" tIns="0" rIns="0" bIns="0" rtlCol="0" anchor="ctr"/>
          <a:lstStyle/>
          <a:p>
            <a:pPr algn="ctr">
              <a:spcAft>
                <a:spcPts val="600"/>
              </a:spcAft>
              <a:buNone/>
            </a:pPr>
            <a:r>
              <a:rPr lang="en-US" sz="1400" b="1" dirty="0">
                <a:solidFill>
                  <a:srgbClr val="2980B9"/>
                </a:solidFill>
                <a:latin typeface="Roboto" pitchFamily="34" charset="0"/>
                <a:ea typeface="Roboto" pitchFamily="34" charset="-122"/>
                <a:cs typeface="Roboto" pitchFamily="34" charset="-120"/>
              </a:rPr>
              <a:t>3</a:t>
            </a:r>
            <a:endParaRPr lang="en-US" dirty="0"/>
          </a:p>
        </p:txBody>
      </p:sp>
      <p:pic>
        <p:nvPicPr>
          <p:cNvPr id="11" name="Object 1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4862" y="2196601"/>
            <a:ext cx="28568" cy="180930"/>
          </a:xfrm>
          <a:prstGeom prst="rect">
            <a:avLst/>
          </a:prstGeom>
        </p:spPr>
      </p:pic>
      <p:sp>
        <p:nvSpPr>
          <p:cNvPr id="12" name="Object 11"/>
          <p:cNvSpPr/>
          <p:nvPr/>
        </p:nvSpPr>
        <p:spPr>
          <a:xfrm>
            <a:off x="6735348" y="2168162"/>
            <a:ext cx="4050922" cy="205965"/>
          </a:xfrm>
          <a:prstGeom prst="rect">
            <a:avLst/>
          </a:prstGeom>
          <a:noFill/>
        </p:spPr>
        <p:txBody>
          <a:bodyPr wrap="square" lIns="0" tIns="0" rIns="0" bIns="0" rtlCol="0" anchor="ctr"/>
          <a:lstStyle/>
          <a:p>
            <a:pPr algn="l">
              <a:spcAft>
                <a:spcPts val="600"/>
              </a:spcAft>
              <a:buNone/>
            </a:pPr>
            <a:r>
              <a:rPr lang="en-US" sz="2000" kern="0" spc="48" dirty="0">
                <a:solidFill>
                  <a:srgbClr val="333333"/>
                </a:solidFill>
                <a:latin typeface="Lato" pitchFamily="34" charset="0"/>
                <a:ea typeface="Lato" pitchFamily="34" charset="-122"/>
                <a:cs typeface="Lato" pitchFamily="34" charset="-120"/>
              </a:rPr>
              <a:t>Different Forms/Types</a:t>
            </a:r>
            <a:endParaRPr lang="en-US" dirty="0"/>
          </a:p>
        </p:txBody>
      </p:sp>
      <p:sp>
        <p:nvSpPr>
          <p:cNvPr id="13" name="Object 12"/>
          <p:cNvSpPr/>
          <p:nvPr/>
        </p:nvSpPr>
        <p:spPr>
          <a:xfrm>
            <a:off x="5687860" y="2780605"/>
            <a:ext cx="1237940" cy="504699"/>
          </a:xfrm>
          <a:prstGeom prst="rect">
            <a:avLst/>
          </a:prstGeom>
          <a:noFill/>
        </p:spPr>
        <p:txBody>
          <a:bodyPr wrap="square" lIns="0" tIns="0" rIns="0" bIns="0" rtlCol="0" anchor="ctr"/>
          <a:lstStyle/>
          <a:p>
            <a:pPr algn="ctr">
              <a:spcAft>
                <a:spcPts val="600"/>
              </a:spcAft>
              <a:buNone/>
            </a:pPr>
            <a:r>
              <a:rPr lang="en-US" sz="1400" b="1" dirty="0">
                <a:solidFill>
                  <a:srgbClr val="2980B9"/>
                </a:solidFill>
                <a:latin typeface="Roboto" pitchFamily="34" charset="0"/>
                <a:ea typeface="Roboto" pitchFamily="34" charset="-122"/>
                <a:cs typeface="Roboto" pitchFamily="34" charset="-120"/>
              </a:rPr>
              <a:t>4</a:t>
            </a:r>
            <a:endParaRPr lang="en-US" dirty="0"/>
          </a:p>
        </p:txBody>
      </p:sp>
      <p:pic>
        <p:nvPicPr>
          <p:cNvPr id="14" name="Object 1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4862" y="2958410"/>
            <a:ext cx="28568" cy="180930"/>
          </a:xfrm>
          <a:prstGeom prst="rect">
            <a:avLst/>
          </a:prstGeom>
        </p:spPr>
      </p:pic>
      <p:sp>
        <p:nvSpPr>
          <p:cNvPr id="15" name="Object 14"/>
          <p:cNvSpPr/>
          <p:nvPr/>
        </p:nvSpPr>
        <p:spPr>
          <a:xfrm>
            <a:off x="6735348" y="2929972"/>
            <a:ext cx="4050922" cy="205965"/>
          </a:xfrm>
          <a:prstGeom prst="rect">
            <a:avLst/>
          </a:prstGeom>
          <a:noFill/>
        </p:spPr>
        <p:txBody>
          <a:bodyPr wrap="square" lIns="0" tIns="0" rIns="0" bIns="0" rtlCol="0" anchor="ctr"/>
          <a:lstStyle/>
          <a:p>
            <a:pPr algn="l">
              <a:spcAft>
                <a:spcPts val="600"/>
              </a:spcAft>
              <a:buNone/>
            </a:pPr>
            <a:r>
              <a:rPr lang="en-US" sz="2000" kern="0" spc="48" dirty="0">
                <a:solidFill>
                  <a:srgbClr val="333333"/>
                </a:solidFill>
                <a:latin typeface="Lato" pitchFamily="34" charset="0"/>
                <a:ea typeface="Lato" pitchFamily="34" charset="-122"/>
                <a:cs typeface="Lato" pitchFamily="34" charset="-120"/>
              </a:rPr>
              <a:t>Pros and Cons</a:t>
            </a:r>
            <a:endParaRPr lang="en-US" dirty="0"/>
          </a:p>
        </p:txBody>
      </p:sp>
      <p:sp>
        <p:nvSpPr>
          <p:cNvPr id="16" name="Object 15"/>
          <p:cNvSpPr/>
          <p:nvPr/>
        </p:nvSpPr>
        <p:spPr>
          <a:xfrm>
            <a:off x="5687860" y="3542414"/>
            <a:ext cx="1237940" cy="504699"/>
          </a:xfrm>
          <a:prstGeom prst="rect">
            <a:avLst/>
          </a:prstGeom>
          <a:noFill/>
        </p:spPr>
        <p:txBody>
          <a:bodyPr wrap="square" lIns="0" tIns="0" rIns="0" bIns="0" rtlCol="0" anchor="ctr"/>
          <a:lstStyle/>
          <a:p>
            <a:pPr algn="ctr">
              <a:spcAft>
                <a:spcPts val="600"/>
              </a:spcAft>
              <a:buNone/>
            </a:pPr>
            <a:r>
              <a:rPr lang="en-US" sz="1400" b="1" dirty="0">
                <a:solidFill>
                  <a:srgbClr val="2980B9"/>
                </a:solidFill>
                <a:latin typeface="Roboto" pitchFamily="34" charset="0"/>
                <a:ea typeface="Roboto" pitchFamily="34" charset="-122"/>
                <a:cs typeface="Roboto" pitchFamily="34" charset="-120"/>
              </a:rPr>
              <a:t>5</a:t>
            </a:r>
            <a:endParaRPr lang="en-US" dirty="0"/>
          </a:p>
        </p:txBody>
      </p:sp>
      <p:pic>
        <p:nvPicPr>
          <p:cNvPr id="17" name="Object 1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4862" y="3720219"/>
            <a:ext cx="28568" cy="180930"/>
          </a:xfrm>
          <a:prstGeom prst="rect">
            <a:avLst/>
          </a:prstGeom>
        </p:spPr>
      </p:pic>
      <p:sp>
        <p:nvSpPr>
          <p:cNvPr id="18" name="Object 17"/>
          <p:cNvSpPr/>
          <p:nvPr/>
        </p:nvSpPr>
        <p:spPr>
          <a:xfrm>
            <a:off x="6735348" y="3691781"/>
            <a:ext cx="4050922" cy="205965"/>
          </a:xfrm>
          <a:prstGeom prst="rect">
            <a:avLst/>
          </a:prstGeom>
          <a:noFill/>
        </p:spPr>
        <p:txBody>
          <a:bodyPr wrap="square" lIns="0" tIns="0" rIns="0" bIns="0" rtlCol="0" anchor="ctr"/>
          <a:lstStyle/>
          <a:p>
            <a:pPr algn="l">
              <a:spcAft>
                <a:spcPts val="600"/>
              </a:spcAft>
              <a:buNone/>
            </a:pPr>
            <a:r>
              <a:rPr lang="en-US" sz="2000" kern="0" spc="48" dirty="0">
                <a:solidFill>
                  <a:srgbClr val="333333"/>
                </a:solidFill>
                <a:latin typeface="Lato" pitchFamily="34" charset="0"/>
                <a:ea typeface="Lato" pitchFamily="34" charset="-122"/>
                <a:cs typeface="Lato" pitchFamily="34" charset="-120"/>
              </a:rPr>
              <a:t>Modern Era</a:t>
            </a:r>
            <a:endParaRPr lang="en-US" dirty="0"/>
          </a:p>
        </p:txBody>
      </p:sp>
      <p:sp>
        <p:nvSpPr>
          <p:cNvPr id="19" name="Object 18"/>
          <p:cNvSpPr/>
          <p:nvPr/>
        </p:nvSpPr>
        <p:spPr>
          <a:xfrm>
            <a:off x="5687860" y="4304224"/>
            <a:ext cx="1237940" cy="504699"/>
          </a:xfrm>
          <a:prstGeom prst="rect">
            <a:avLst/>
          </a:prstGeom>
          <a:noFill/>
        </p:spPr>
        <p:txBody>
          <a:bodyPr wrap="square" lIns="0" tIns="0" rIns="0" bIns="0" rtlCol="0" anchor="ctr"/>
          <a:lstStyle/>
          <a:p>
            <a:pPr algn="ctr">
              <a:spcAft>
                <a:spcPts val="600"/>
              </a:spcAft>
              <a:buNone/>
            </a:pPr>
            <a:r>
              <a:rPr lang="en-US" sz="1400" b="1" dirty="0">
                <a:solidFill>
                  <a:srgbClr val="2980B9"/>
                </a:solidFill>
                <a:latin typeface="Roboto" pitchFamily="34" charset="0"/>
                <a:ea typeface="Roboto" pitchFamily="34" charset="-122"/>
                <a:cs typeface="Roboto" pitchFamily="34" charset="-120"/>
              </a:rPr>
              <a:t>6</a:t>
            </a:r>
            <a:endParaRPr lang="en-US" dirty="0"/>
          </a:p>
        </p:txBody>
      </p:sp>
      <p:pic>
        <p:nvPicPr>
          <p:cNvPr id="20" name="Object 19"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4862" y="4482029"/>
            <a:ext cx="28568" cy="180930"/>
          </a:xfrm>
          <a:prstGeom prst="rect">
            <a:avLst/>
          </a:prstGeom>
        </p:spPr>
      </p:pic>
      <p:sp>
        <p:nvSpPr>
          <p:cNvPr id="21" name="Object 20"/>
          <p:cNvSpPr/>
          <p:nvPr/>
        </p:nvSpPr>
        <p:spPr>
          <a:xfrm>
            <a:off x="6735348" y="4453591"/>
            <a:ext cx="4050922" cy="205965"/>
          </a:xfrm>
          <a:prstGeom prst="rect">
            <a:avLst/>
          </a:prstGeom>
          <a:noFill/>
        </p:spPr>
        <p:txBody>
          <a:bodyPr wrap="square" lIns="0" tIns="0" rIns="0" bIns="0" rtlCol="0" anchor="ctr"/>
          <a:lstStyle/>
          <a:p>
            <a:pPr algn="l">
              <a:spcAft>
                <a:spcPts val="600"/>
              </a:spcAft>
              <a:buNone/>
            </a:pPr>
            <a:r>
              <a:rPr lang="en-US" sz="2000" kern="0" spc="48" dirty="0">
                <a:solidFill>
                  <a:srgbClr val="333333"/>
                </a:solidFill>
                <a:latin typeface="Lato" pitchFamily="34" charset="0"/>
                <a:ea typeface="Lato" pitchFamily="34" charset="-122"/>
                <a:cs typeface="Lato" pitchFamily="34" charset="-120"/>
              </a:rPr>
              <a:t>Economic system of Pakistan</a:t>
            </a:r>
            <a:endParaRPr lang="en-US" dirty="0"/>
          </a:p>
        </p:txBody>
      </p:sp>
      <p:sp>
        <p:nvSpPr>
          <p:cNvPr id="22" name="Object 21"/>
          <p:cNvSpPr/>
          <p:nvPr/>
        </p:nvSpPr>
        <p:spPr>
          <a:xfrm>
            <a:off x="5687860" y="5066033"/>
            <a:ext cx="1237940" cy="504699"/>
          </a:xfrm>
          <a:prstGeom prst="rect">
            <a:avLst/>
          </a:prstGeom>
          <a:noFill/>
        </p:spPr>
        <p:txBody>
          <a:bodyPr wrap="square" lIns="0" tIns="0" rIns="0" bIns="0" rtlCol="0" anchor="ctr"/>
          <a:lstStyle/>
          <a:p>
            <a:pPr algn="ctr">
              <a:spcAft>
                <a:spcPts val="600"/>
              </a:spcAft>
              <a:buNone/>
            </a:pPr>
            <a:r>
              <a:rPr lang="en-US" sz="1400" b="1" dirty="0">
                <a:solidFill>
                  <a:srgbClr val="2980B9"/>
                </a:solidFill>
                <a:latin typeface="Roboto" pitchFamily="34" charset="0"/>
                <a:ea typeface="Roboto" pitchFamily="34" charset="-122"/>
                <a:cs typeface="Roboto" pitchFamily="34" charset="-120"/>
              </a:rPr>
              <a:t>7</a:t>
            </a:r>
            <a:endParaRPr lang="en-US" dirty="0"/>
          </a:p>
        </p:txBody>
      </p:sp>
      <p:pic>
        <p:nvPicPr>
          <p:cNvPr id="23" name="Object 2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4862" y="5243839"/>
            <a:ext cx="28568" cy="180930"/>
          </a:xfrm>
          <a:prstGeom prst="rect">
            <a:avLst/>
          </a:prstGeom>
        </p:spPr>
      </p:pic>
      <p:sp>
        <p:nvSpPr>
          <p:cNvPr id="24" name="Object 23"/>
          <p:cNvSpPr/>
          <p:nvPr/>
        </p:nvSpPr>
        <p:spPr>
          <a:xfrm>
            <a:off x="6735348" y="5215400"/>
            <a:ext cx="4050922" cy="205965"/>
          </a:xfrm>
          <a:prstGeom prst="rect">
            <a:avLst/>
          </a:prstGeom>
          <a:noFill/>
        </p:spPr>
        <p:txBody>
          <a:bodyPr wrap="square" lIns="0" tIns="0" rIns="0" bIns="0" rtlCol="0" anchor="ctr"/>
          <a:lstStyle/>
          <a:p>
            <a:pPr algn="l">
              <a:spcAft>
                <a:spcPts val="600"/>
              </a:spcAft>
              <a:buNone/>
            </a:pPr>
            <a:r>
              <a:rPr lang="en-US" sz="2000" kern="0" spc="48" dirty="0">
                <a:solidFill>
                  <a:srgbClr val="333333"/>
                </a:solidFill>
                <a:latin typeface="Lato" pitchFamily="34" charset="0"/>
                <a:ea typeface="Lato" pitchFamily="34" charset="-122"/>
                <a:cs typeface="Lato" pitchFamily="34" charset="-120"/>
              </a:rPr>
              <a:t>Suggestions</a:t>
            </a:r>
            <a:endParaRPr lang="en-US" dirty="0"/>
          </a:p>
        </p:txBody>
      </p:sp>
      <p:sp>
        <p:nvSpPr>
          <p:cNvPr id="25" name="Object 24"/>
          <p:cNvSpPr/>
          <p:nvPr/>
        </p:nvSpPr>
        <p:spPr>
          <a:xfrm>
            <a:off x="5687860" y="5827843"/>
            <a:ext cx="1237940" cy="504699"/>
          </a:xfrm>
          <a:prstGeom prst="rect">
            <a:avLst/>
          </a:prstGeom>
          <a:noFill/>
        </p:spPr>
        <p:txBody>
          <a:bodyPr wrap="square" lIns="0" tIns="0" rIns="0" bIns="0" rtlCol="0" anchor="ctr"/>
          <a:lstStyle/>
          <a:p>
            <a:pPr algn="ctr">
              <a:spcAft>
                <a:spcPts val="600"/>
              </a:spcAft>
              <a:buNone/>
            </a:pPr>
            <a:r>
              <a:rPr lang="en-US" sz="1400" b="1" dirty="0">
                <a:solidFill>
                  <a:srgbClr val="2980B9"/>
                </a:solidFill>
                <a:latin typeface="Roboto" pitchFamily="34" charset="0"/>
                <a:ea typeface="Roboto" pitchFamily="34" charset="-122"/>
                <a:cs typeface="Roboto" pitchFamily="34" charset="-120"/>
              </a:rPr>
              <a:t>8</a:t>
            </a:r>
            <a:endParaRPr lang="en-US" dirty="0"/>
          </a:p>
        </p:txBody>
      </p:sp>
      <p:pic>
        <p:nvPicPr>
          <p:cNvPr id="26" name="Object 2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4862" y="6005648"/>
            <a:ext cx="28568" cy="180930"/>
          </a:xfrm>
          <a:prstGeom prst="rect">
            <a:avLst/>
          </a:prstGeom>
        </p:spPr>
      </p:pic>
      <p:sp>
        <p:nvSpPr>
          <p:cNvPr id="27" name="Object 26"/>
          <p:cNvSpPr/>
          <p:nvPr/>
        </p:nvSpPr>
        <p:spPr>
          <a:xfrm>
            <a:off x="6735348" y="5977210"/>
            <a:ext cx="4050922" cy="205965"/>
          </a:xfrm>
          <a:prstGeom prst="rect">
            <a:avLst/>
          </a:prstGeom>
          <a:noFill/>
        </p:spPr>
        <p:txBody>
          <a:bodyPr wrap="square" lIns="0" tIns="0" rIns="0" bIns="0" rtlCol="0" anchor="ctr"/>
          <a:lstStyle/>
          <a:p>
            <a:pPr algn="l">
              <a:spcAft>
                <a:spcPts val="600"/>
              </a:spcAft>
              <a:buNone/>
            </a:pPr>
            <a:r>
              <a:rPr lang="en-US" sz="2000" kern="0" spc="48" dirty="0">
                <a:solidFill>
                  <a:srgbClr val="333333"/>
                </a:solidFill>
                <a:latin typeface="Lato" pitchFamily="34" charset="0"/>
                <a:ea typeface="Lato" pitchFamily="34" charset="-122"/>
                <a:cs typeface="Lato" pitchFamily="34" charset="-120"/>
              </a:rPr>
              <a:t>Summary</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88950" cy="1223062"/>
          </a:xfrm>
          <a:prstGeom prst="rect">
            <a:avLst/>
          </a:prstGeom>
          <a:solidFill>
            <a:srgbClr val="333333"/>
          </a:solidFill>
        </p:spPr>
      </p:sp>
      <p:sp>
        <p:nvSpPr>
          <p:cNvPr id="3" name="Object 2"/>
          <p:cNvSpPr/>
          <p:nvPr/>
        </p:nvSpPr>
        <p:spPr>
          <a:xfrm>
            <a:off x="476131" y="447563"/>
            <a:ext cx="11617595" cy="299367"/>
          </a:xfrm>
          <a:prstGeom prst="rect">
            <a:avLst/>
          </a:prstGeom>
          <a:noFill/>
        </p:spPr>
        <p:txBody>
          <a:bodyPr wrap="square" lIns="0" tIns="0" rIns="0" bIns="0" rtlCol="0" anchor="ctr"/>
          <a:lstStyle/>
          <a:p>
            <a:pPr algn="l">
              <a:spcAft>
                <a:spcPts val="600"/>
              </a:spcAft>
              <a:buNone/>
            </a:pPr>
            <a:r>
              <a:rPr lang="en-US" sz="3000" b="1" dirty="0">
                <a:solidFill>
                  <a:srgbClr val="FFFFFF"/>
                </a:solidFill>
                <a:latin typeface="Roboto" pitchFamily="34" charset="0"/>
                <a:ea typeface="Roboto" pitchFamily="34" charset="-122"/>
                <a:cs typeface="Roboto" pitchFamily="34" charset="-120"/>
              </a:rPr>
              <a:t>Introduction</a:t>
            </a:r>
            <a:endParaRPr lang="en-US" dirty="0"/>
          </a:p>
        </p:txBody>
      </p:sp>
      <p:sp>
        <p:nvSpPr>
          <p:cNvPr id="4" name="Object 3"/>
          <p:cNvSpPr/>
          <p:nvPr/>
        </p:nvSpPr>
        <p:spPr>
          <a:xfrm>
            <a:off x="952262" y="2711828"/>
            <a:ext cx="5332667" cy="233257"/>
          </a:xfrm>
          <a:prstGeom prst="rect">
            <a:avLst/>
          </a:prstGeom>
          <a:noFill/>
        </p:spPr>
        <p:txBody>
          <a:bodyPr wrap="square" lIns="0" tIns="0" rIns="0" bIns="0" rtlCol="0" anchor="ctr"/>
          <a:lstStyle/>
          <a:p>
            <a:pPr algn="l">
              <a:spcAft>
                <a:spcPts val="600"/>
              </a:spcAft>
              <a:buNone/>
            </a:pPr>
            <a:r>
              <a:rPr lang="en-US" sz="2300" kern="0" spc="57" dirty="0">
                <a:solidFill>
                  <a:srgbClr val="333333"/>
                </a:solidFill>
                <a:latin typeface="Lato" pitchFamily="34" charset="0"/>
                <a:ea typeface="Lato" pitchFamily="34" charset="-122"/>
                <a:cs typeface="Lato" pitchFamily="34" charset="-120"/>
              </a:rPr>
              <a:t>Capitalism</a:t>
            </a:r>
            <a:endParaRPr lang="en-US" dirty="0"/>
          </a:p>
        </p:txBody>
      </p:sp>
      <p:sp>
        <p:nvSpPr>
          <p:cNvPr id="5" name="Object 4"/>
          <p:cNvSpPr/>
          <p:nvPr/>
        </p:nvSpPr>
        <p:spPr>
          <a:xfrm>
            <a:off x="952262" y="3106969"/>
            <a:ext cx="5332667" cy="437945"/>
          </a:xfrm>
          <a:prstGeom prst="rect">
            <a:avLst/>
          </a:prstGeom>
          <a:noFill/>
        </p:spPr>
        <p:txBody>
          <a:bodyPr wrap="square" lIns="0" tIns="0" rIns="0" bIns="0" rtlCol="0" anchor="ctr"/>
          <a:lstStyle/>
          <a:p>
            <a:pPr algn="l">
              <a:spcAft>
                <a:spcPts val="600"/>
              </a:spcAft>
              <a:buNone/>
            </a:pPr>
            <a:r>
              <a:rPr lang="en-US" sz="1500" kern="0" spc="38" dirty="0">
                <a:solidFill>
                  <a:srgbClr val="000000">
                    <a:alpha val="60000"/>
                  </a:srgbClr>
                </a:solidFill>
                <a:latin typeface="Lato" pitchFamily="34" charset="0"/>
                <a:ea typeface="Lato" pitchFamily="34" charset="-122"/>
                <a:cs typeface="Lato" pitchFamily="34" charset="-120"/>
              </a:rPr>
              <a:t>Economic system characterized by private ownership</a:t>
            </a:r>
            <a:br>
              <a:rPr lang="en-US" sz="1500" kern="0" spc="38" dirty="0">
                <a:solidFill>
                  <a:srgbClr val="000000">
                    <a:alpha val="60000"/>
                  </a:srgbClr>
                </a:solidFill>
                <a:latin typeface="Lato" pitchFamily="34" charset="0"/>
                <a:ea typeface="Lato" pitchFamily="34" charset="-122"/>
                <a:cs typeface="Lato" pitchFamily="34" charset="-120"/>
              </a:rPr>
            </a:br>
            <a:r>
              <a:rPr lang="en-US" sz="1500" kern="0" spc="38" dirty="0">
                <a:solidFill>
                  <a:srgbClr val="000000">
                    <a:alpha val="60000"/>
                  </a:srgbClr>
                </a:solidFill>
                <a:latin typeface="Lato" pitchFamily="34" charset="0"/>
                <a:ea typeface="Lato" pitchFamily="34" charset="-122"/>
                <a:cs typeface="Lato" pitchFamily="34" charset="-120"/>
              </a:rPr>
              <a:t>and profit-driven production.</a:t>
            </a:r>
            <a:endParaRPr lang="en-US" dirty="0"/>
          </a:p>
        </p:txBody>
      </p:sp>
      <p:sp>
        <p:nvSpPr>
          <p:cNvPr id="6" name="Object 5"/>
          <p:cNvSpPr/>
          <p:nvPr/>
        </p:nvSpPr>
        <p:spPr>
          <a:xfrm>
            <a:off x="952262" y="3992477"/>
            <a:ext cx="5332667" cy="233257"/>
          </a:xfrm>
          <a:prstGeom prst="rect">
            <a:avLst/>
          </a:prstGeom>
          <a:noFill/>
        </p:spPr>
        <p:txBody>
          <a:bodyPr wrap="square" lIns="0" tIns="0" rIns="0" bIns="0" rtlCol="0" anchor="ctr"/>
          <a:lstStyle/>
          <a:p>
            <a:pPr algn="l">
              <a:spcAft>
                <a:spcPts val="600"/>
              </a:spcAft>
              <a:buNone/>
            </a:pPr>
            <a:r>
              <a:rPr lang="en-US" sz="2300" kern="0" spc="57" dirty="0">
                <a:solidFill>
                  <a:srgbClr val="333333"/>
                </a:solidFill>
                <a:latin typeface="Lato" pitchFamily="34" charset="0"/>
                <a:ea typeface="Lato" pitchFamily="34" charset="-122"/>
                <a:cs typeface="Lato" pitchFamily="34" charset="-120"/>
              </a:rPr>
              <a:t>Socialism</a:t>
            </a:r>
            <a:endParaRPr lang="en-US" dirty="0"/>
          </a:p>
        </p:txBody>
      </p:sp>
      <p:sp>
        <p:nvSpPr>
          <p:cNvPr id="7" name="Object 6"/>
          <p:cNvSpPr/>
          <p:nvPr/>
        </p:nvSpPr>
        <p:spPr>
          <a:xfrm>
            <a:off x="952262" y="4387618"/>
            <a:ext cx="5332667" cy="437945"/>
          </a:xfrm>
          <a:prstGeom prst="rect">
            <a:avLst/>
          </a:prstGeom>
          <a:noFill/>
        </p:spPr>
        <p:txBody>
          <a:bodyPr wrap="square" lIns="0" tIns="0" rIns="0" bIns="0" rtlCol="0" anchor="ctr"/>
          <a:lstStyle/>
          <a:p>
            <a:pPr algn="l">
              <a:spcAft>
                <a:spcPts val="600"/>
              </a:spcAft>
              <a:buNone/>
            </a:pPr>
            <a:r>
              <a:rPr lang="en-US" sz="1500" kern="0" spc="38" dirty="0">
                <a:solidFill>
                  <a:srgbClr val="000000">
                    <a:alpha val="60000"/>
                  </a:srgbClr>
                </a:solidFill>
                <a:latin typeface="Lato" pitchFamily="34" charset="0"/>
                <a:ea typeface="Lato" pitchFamily="34" charset="-122"/>
                <a:cs typeface="Lato" pitchFamily="34" charset="-120"/>
              </a:rPr>
              <a:t>Economic system characterized by state or community</a:t>
            </a:r>
            <a:br>
              <a:rPr lang="en-US" sz="1500" kern="0" spc="38" dirty="0">
                <a:solidFill>
                  <a:srgbClr val="000000">
                    <a:alpha val="60000"/>
                  </a:srgbClr>
                </a:solidFill>
                <a:latin typeface="Lato" pitchFamily="34" charset="0"/>
                <a:ea typeface="Lato" pitchFamily="34" charset="-122"/>
                <a:cs typeface="Lato" pitchFamily="34" charset="-120"/>
              </a:rPr>
            </a:br>
            <a:r>
              <a:rPr lang="en-US" sz="1500" kern="0" spc="38" dirty="0">
                <a:solidFill>
                  <a:srgbClr val="000000">
                    <a:alpha val="60000"/>
                  </a:srgbClr>
                </a:solidFill>
                <a:latin typeface="Lato" pitchFamily="34" charset="0"/>
                <a:ea typeface="Lato" pitchFamily="34" charset="-122"/>
                <a:cs typeface="Lato" pitchFamily="34" charset="-120"/>
              </a:rPr>
              <a:t>ownership and wealth distribution according to need.</a:t>
            </a:r>
            <a:endParaRPr lang="en-US" dirty="0"/>
          </a:p>
        </p:txBody>
      </p:sp>
      <p:sp>
        <p:nvSpPr>
          <p:cNvPr id="8" name="Object 7"/>
          <p:cNvSpPr/>
          <p:nvPr/>
        </p:nvSpPr>
        <p:spPr>
          <a:xfrm>
            <a:off x="6284928" y="2711828"/>
            <a:ext cx="5332667" cy="233257"/>
          </a:xfrm>
          <a:prstGeom prst="rect">
            <a:avLst/>
          </a:prstGeom>
          <a:noFill/>
        </p:spPr>
        <p:txBody>
          <a:bodyPr wrap="square" lIns="0" tIns="0" rIns="0" bIns="0" rtlCol="0" anchor="ctr"/>
          <a:lstStyle/>
          <a:p>
            <a:pPr algn="l">
              <a:spcAft>
                <a:spcPts val="600"/>
              </a:spcAft>
              <a:buNone/>
            </a:pPr>
            <a:r>
              <a:rPr lang="en-US" sz="2300" kern="0" spc="57" dirty="0">
                <a:solidFill>
                  <a:srgbClr val="333333"/>
                </a:solidFill>
                <a:latin typeface="Lato" pitchFamily="34" charset="0"/>
                <a:ea typeface="Lato" pitchFamily="34" charset="-122"/>
                <a:cs typeface="Lato" pitchFamily="34" charset="-120"/>
              </a:rPr>
              <a:t>Pakistan's economic system</a:t>
            </a:r>
            <a:endParaRPr lang="en-US" dirty="0"/>
          </a:p>
        </p:txBody>
      </p:sp>
      <p:sp>
        <p:nvSpPr>
          <p:cNvPr id="9" name="Object 8"/>
          <p:cNvSpPr/>
          <p:nvPr/>
        </p:nvSpPr>
        <p:spPr>
          <a:xfrm>
            <a:off x="6284928" y="3106969"/>
            <a:ext cx="5332667" cy="2227817"/>
          </a:xfrm>
          <a:prstGeom prst="rect">
            <a:avLst/>
          </a:prstGeom>
          <a:noFill/>
        </p:spPr>
        <p:txBody>
          <a:bodyPr wrap="square" lIns="0" tIns="0" rIns="0" bIns="0" rtlCol="0" anchor="ctr"/>
          <a:lstStyle/>
          <a:p>
            <a:pPr marL="242900" indent="-242900" algn="l">
              <a:spcAft>
                <a:spcPts val="600"/>
              </a:spcAft>
              <a:buSzPct val="100000"/>
              <a:buChar char="•"/>
            </a:pPr>
            <a:r>
              <a:rPr lang="en-US" sz="1500" kern="0" spc="38" dirty="0">
                <a:solidFill>
                  <a:srgbClr val="000000">
                    <a:alpha val="60000"/>
                  </a:srgbClr>
                </a:solidFill>
                <a:latin typeface="Lato" pitchFamily="34" charset="0"/>
                <a:ea typeface="Lato" pitchFamily="34" charset="-122"/>
                <a:cs typeface="Lato" pitchFamily="34" charset="-120"/>
              </a:rPr>
              <a:t>Pakistan has a mixed economy with private enterprise and government regulation and ownership.</a:t>
            </a:r>
          </a:p>
          <a:p>
            <a:pPr marL="242900" indent="-242900" algn="l">
              <a:spcAft>
                <a:spcPts val="600"/>
              </a:spcAft>
              <a:buSzPct val="100000"/>
              <a:buChar char="•"/>
            </a:pPr>
            <a:r>
              <a:rPr lang="en-US" sz="1500" kern="0" spc="38" dirty="0">
                <a:solidFill>
                  <a:srgbClr val="000000">
                    <a:alpha val="60000"/>
                  </a:srgbClr>
                </a:solidFill>
                <a:latin typeface="Lato" pitchFamily="34" charset="0"/>
                <a:ea typeface="Lato" pitchFamily="34" charset="-122"/>
                <a:cs typeface="Lato" pitchFamily="34" charset="-120"/>
              </a:rPr>
              <a:t>Pakistan's economy is agriculture-based, but it is rapidly industrializing and urbanizing. It is currently the 23rd largest economy in the world.</a:t>
            </a:r>
          </a:p>
          <a:p>
            <a:pPr marL="242900" indent="-242900" algn="l">
              <a:spcAft>
                <a:spcPts val="600"/>
              </a:spcAft>
              <a:buSzPct val="100000"/>
              <a:buChar char="•"/>
            </a:pPr>
            <a:r>
              <a:rPr lang="en-US" sz="1500" kern="0" spc="38" dirty="0">
                <a:solidFill>
                  <a:srgbClr val="000000">
                    <a:alpha val="60000"/>
                  </a:srgbClr>
                </a:solidFill>
                <a:latin typeface="Lato" pitchFamily="34" charset="0"/>
                <a:ea typeface="Lato" pitchFamily="34" charset="-122"/>
                <a:cs typeface="Lato" pitchFamily="34" charset="-120"/>
              </a:rPr>
              <a:t>Pakistan's economic system has faced challenges, including poverty, inequality, political instability, and corruption.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3342145" y="0"/>
            <a:ext cx="8846787" cy="1223062"/>
          </a:xfrm>
          <a:prstGeom prst="rect">
            <a:avLst/>
          </a:prstGeom>
          <a:solidFill>
            <a:srgbClr val="FFFFFF"/>
          </a:solidFill>
        </p:spPr>
      </p:sp>
      <p:sp>
        <p:nvSpPr>
          <p:cNvPr id="3" name="Object 2"/>
          <p:cNvSpPr/>
          <p:nvPr/>
        </p:nvSpPr>
        <p:spPr>
          <a:xfrm>
            <a:off x="3818297" y="447563"/>
            <a:ext cx="8275429" cy="299367"/>
          </a:xfrm>
          <a:prstGeom prst="rect">
            <a:avLst/>
          </a:prstGeom>
          <a:noFill/>
        </p:spPr>
        <p:txBody>
          <a:bodyPr wrap="square" lIns="0" tIns="0" rIns="0" bIns="0" rtlCol="0" anchor="ctr"/>
          <a:lstStyle/>
          <a:p>
            <a:pPr algn="l">
              <a:spcAft>
                <a:spcPts val="600"/>
              </a:spcAft>
              <a:buNone/>
            </a:pPr>
            <a:r>
              <a:rPr lang="en-US" sz="3000" b="1" dirty="0">
                <a:solidFill>
                  <a:srgbClr val="333333"/>
                </a:solidFill>
                <a:latin typeface="Roboto" pitchFamily="34" charset="0"/>
                <a:ea typeface="Roboto" pitchFamily="34" charset="-122"/>
                <a:cs typeface="Roboto" pitchFamily="34" charset="-120"/>
              </a:rPr>
              <a:t>Historical Aspect</a:t>
            </a:r>
            <a:endParaRPr lang="en-US" dirty="0"/>
          </a:p>
        </p:txBody>
      </p:sp>
      <p:sp>
        <p:nvSpPr>
          <p:cNvPr id="4" name="Object 3"/>
          <p:cNvSpPr/>
          <p:nvPr/>
        </p:nvSpPr>
        <p:spPr>
          <a:xfrm>
            <a:off x="0" y="0"/>
            <a:ext cx="3351688" cy="6865808"/>
          </a:xfrm>
          <a:prstGeom prst="rect">
            <a:avLst/>
          </a:prstGeom>
          <a:solidFill>
            <a:srgbClr val="000000"/>
          </a:solidFill>
        </p:spPr>
      </p:sp>
      <p:pic>
        <p:nvPicPr>
          <p:cNvPr id="5" name="Object 4" descr="preencoded.png"/>
          <p:cNvPicPr>
            <a:picLocks noChangeAspect="1"/>
          </p:cNvPicPr>
          <p:nvPr/>
        </p:nvPicPr>
        <p:blipFill>
          <a:blip r:embed="rId3"/>
          <a:srcRect l="33706" r="33706"/>
          <a:stretch/>
        </p:blipFill>
        <p:spPr>
          <a:xfrm>
            <a:off x="0" y="0"/>
            <a:ext cx="3351688" cy="6865808"/>
          </a:xfrm>
          <a:prstGeom prst="rect">
            <a:avLst/>
          </a:prstGeom>
        </p:spPr>
      </p:pic>
      <p:sp>
        <p:nvSpPr>
          <p:cNvPr id="6" name="Object 5"/>
          <p:cNvSpPr/>
          <p:nvPr/>
        </p:nvSpPr>
        <p:spPr>
          <a:xfrm>
            <a:off x="3818297" y="1763912"/>
            <a:ext cx="7989750" cy="373721"/>
          </a:xfrm>
          <a:prstGeom prst="rect">
            <a:avLst/>
          </a:prstGeom>
          <a:noFill/>
        </p:spPr>
        <p:txBody>
          <a:bodyPr wrap="square" lIns="0" tIns="0" rIns="0" bIns="0" rtlCol="0" anchor="ctr"/>
          <a:lstStyle/>
          <a:p>
            <a:pPr algn="l">
              <a:spcAft>
                <a:spcPts val="600"/>
              </a:spcAft>
              <a:buNone/>
            </a:pPr>
            <a:r>
              <a:rPr lang="en-US" sz="1800" kern="0" spc="48" dirty="0">
                <a:solidFill>
                  <a:srgbClr val="FFFFFF"/>
                </a:solidFill>
                <a:latin typeface="Lato" pitchFamily="34" charset="0"/>
                <a:ea typeface="Lato" pitchFamily="34" charset="-122"/>
                <a:cs typeface="Lato" pitchFamily="34" charset="-120"/>
              </a:rPr>
              <a:t>Capitalism</a:t>
            </a:r>
            <a:endParaRPr lang="en-US" dirty="0"/>
          </a:p>
        </p:txBody>
      </p:sp>
      <p:sp>
        <p:nvSpPr>
          <p:cNvPr id="7" name="Object 6"/>
          <p:cNvSpPr/>
          <p:nvPr/>
        </p:nvSpPr>
        <p:spPr>
          <a:xfrm>
            <a:off x="3818297" y="2240044"/>
            <a:ext cx="7980606" cy="802881"/>
          </a:xfrm>
          <a:prstGeom prst="rect">
            <a:avLst/>
          </a:prstGeom>
          <a:noFill/>
        </p:spPr>
        <p:txBody>
          <a:bodyPr wrap="square" lIns="0" tIns="0" rIns="0" bIns="0" rtlCol="0" anchor="ctr"/>
          <a:lstStyle/>
          <a:p>
            <a:pPr algn="l">
              <a:spcAft>
                <a:spcPts val="600"/>
              </a:spcAft>
              <a:buNone/>
            </a:pPr>
            <a:r>
              <a:rPr lang="en-US" sz="1500" kern="0" spc="38" dirty="0">
                <a:solidFill>
                  <a:srgbClr val="FFFFFF">
                    <a:alpha val="50000"/>
                  </a:srgbClr>
                </a:solidFill>
                <a:latin typeface="Lato" pitchFamily="34" charset="0"/>
                <a:ea typeface="Lato" pitchFamily="34" charset="-122"/>
                <a:cs typeface="Lato" pitchFamily="34" charset="-120"/>
              </a:rPr>
              <a:t>Capitalism has roots in 16th and 17th century Europe and was fueled by industrialization</a:t>
            </a:r>
            <a:br>
              <a:rPr lang="en-US" sz="1500" kern="0" spc="38" dirty="0">
                <a:solidFill>
                  <a:srgbClr val="FFFFFF">
                    <a:alpha val="50000"/>
                  </a:srgbClr>
                </a:solidFill>
                <a:latin typeface="Lato" pitchFamily="34" charset="0"/>
                <a:ea typeface="Lato" pitchFamily="34" charset="-122"/>
                <a:cs typeface="Lato" pitchFamily="34" charset="-120"/>
              </a:rPr>
            </a:br>
            <a:r>
              <a:rPr lang="en-US" sz="1500" kern="0" spc="38" dirty="0">
                <a:solidFill>
                  <a:srgbClr val="FFFFFF">
                    <a:alpha val="50000"/>
                  </a:srgbClr>
                </a:solidFill>
                <a:latin typeface="Lato" pitchFamily="34" charset="0"/>
                <a:ea typeface="Lato" pitchFamily="34" charset="-122"/>
                <a:cs typeface="Lato" pitchFamily="34" charset="-120"/>
              </a:rPr>
              <a:t>in the 18th and 19th centuries. It is characterized by private ownership and the pursuit</a:t>
            </a:r>
            <a:br>
              <a:rPr lang="en-US" sz="1500" kern="0" spc="38" dirty="0">
                <a:solidFill>
                  <a:srgbClr val="FFFFFF">
                    <a:alpha val="50000"/>
                  </a:srgbClr>
                </a:solidFill>
                <a:latin typeface="Lato" pitchFamily="34" charset="0"/>
                <a:ea typeface="Lato" pitchFamily="34" charset="-122"/>
                <a:cs typeface="Lato" pitchFamily="34" charset="-120"/>
              </a:rPr>
            </a:br>
            <a:r>
              <a:rPr lang="en-US" sz="1500" kern="0" spc="38" dirty="0">
                <a:solidFill>
                  <a:srgbClr val="FFFFFF">
                    <a:alpha val="50000"/>
                  </a:srgbClr>
                </a:solidFill>
                <a:latin typeface="Lato" pitchFamily="34" charset="0"/>
                <a:ea typeface="Lato" pitchFamily="34" charset="-122"/>
                <a:cs typeface="Lato" pitchFamily="34" charset="-120"/>
              </a:rPr>
              <a:t>of profit.</a:t>
            </a:r>
            <a:endParaRPr lang="en-US" dirty="0"/>
          </a:p>
        </p:txBody>
      </p:sp>
      <p:sp>
        <p:nvSpPr>
          <p:cNvPr id="8" name="Object 7"/>
          <p:cNvSpPr/>
          <p:nvPr/>
        </p:nvSpPr>
        <p:spPr>
          <a:xfrm>
            <a:off x="3818297" y="2999663"/>
            <a:ext cx="7989750" cy="543609"/>
          </a:xfrm>
          <a:prstGeom prst="rect">
            <a:avLst/>
          </a:prstGeom>
          <a:noFill/>
        </p:spPr>
        <p:txBody>
          <a:bodyPr wrap="square" lIns="0" tIns="0" rIns="0" bIns="0" rtlCol="0" anchor="ctr"/>
          <a:lstStyle/>
          <a:p>
            <a:pPr algn="l">
              <a:spcAft>
                <a:spcPts val="600"/>
              </a:spcAft>
              <a:buNone/>
            </a:pPr>
            <a:r>
              <a:rPr lang="en-US" sz="1500" kern="0" spc="38" dirty="0">
                <a:solidFill>
                  <a:srgbClr val="FFFFFF">
                    <a:alpha val="50000"/>
                  </a:srgbClr>
                </a:solidFill>
                <a:latin typeface="Lato" pitchFamily="34" charset="0"/>
                <a:ea typeface="Lato" pitchFamily="34" charset="-122"/>
                <a:cs typeface="Lato" pitchFamily="34" charset="-120"/>
              </a:rPr>
              <a:t>Key figures in the development of capitalism include Adam Smith, John Locke, and David Ricardo.</a:t>
            </a:r>
            <a:endParaRPr lang="en-US" dirty="0"/>
          </a:p>
        </p:txBody>
      </p:sp>
      <p:sp>
        <p:nvSpPr>
          <p:cNvPr id="9" name="Object 8"/>
          <p:cNvSpPr/>
          <p:nvPr/>
        </p:nvSpPr>
        <p:spPr>
          <a:xfrm>
            <a:off x="3818297" y="3687224"/>
            <a:ext cx="7989750" cy="287907"/>
          </a:xfrm>
          <a:prstGeom prst="rect">
            <a:avLst/>
          </a:prstGeom>
          <a:noFill/>
        </p:spPr>
        <p:txBody>
          <a:bodyPr wrap="square" lIns="0" tIns="0" rIns="0" bIns="0" rtlCol="0" anchor="ctr"/>
          <a:lstStyle/>
          <a:p>
            <a:pPr algn="l">
              <a:spcAft>
                <a:spcPts val="600"/>
              </a:spcAft>
              <a:buNone/>
            </a:pPr>
            <a:r>
              <a:rPr lang="en-US" sz="1800" kern="0" spc="48" dirty="0">
                <a:solidFill>
                  <a:srgbClr val="FFFFFF"/>
                </a:solidFill>
                <a:latin typeface="Lato" pitchFamily="34" charset="0"/>
                <a:ea typeface="Lato" pitchFamily="34" charset="-122"/>
                <a:cs typeface="Lato" pitchFamily="34" charset="-120"/>
              </a:rPr>
              <a:t>Socialism</a:t>
            </a:r>
            <a:endParaRPr lang="en-US" dirty="0"/>
          </a:p>
        </p:txBody>
      </p:sp>
      <p:sp>
        <p:nvSpPr>
          <p:cNvPr id="10" name="Object 9"/>
          <p:cNvSpPr/>
          <p:nvPr/>
        </p:nvSpPr>
        <p:spPr>
          <a:xfrm>
            <a:off x="3818297" y="4131280"/>
            <a:ext cx="7989750" cy="676749"/>
          </a:xfrm>
          <a:prstGeom prst="rect">
            <a:avLst/>
          </a:prstGeom>
          <a:noFill/>
        </p:spPr>
        <p:txBody>
          <a:bodyPr wrap="square" lIns="0" tIns="0" rIns="0" bIns="0" rtlCol="0" anchor="ctr"/>
          <a:lstStyle/>
          <a:p>
            <a:pPr algn="l">
              <a:spcAft>
                <a:spcPts val="600"/>
              </a:spcAft>
              <a:buNone/>
            </a:pPr>
            <a:r>
              <a:rPr lang="en-US" sz="1500" kern="0" spc="38" dirty="0">
                <a:solidFill>
                  <a:srgbClr val="FFFFFF">
                    <a:alpha val="50000"/>
                  </a:srgbClr>
                </a:solidFill>
                <a:latin typeface="Lato" pitchFamily="34" charset="0"/>
                <a:ea typeface="Lato" pitchFamily="34" charset="-122"/>
                <a:cs typeface="Lato" pitchFamily="34" charset="-120"/>
              </a:rPr>
              <a:t>Socialism emerged in the 19th century as a response to the inequities of capitalism. It</a:t>
            </a:r>
            <a:br>
              <a:rPr lang="en-US" sz="1500" kern="0" spc="38" dirty="0">
                <a:solidFill>
                  <a:srgbClr val="FFFFFF">
                    <a:alpha val="50000"/>
                  </a:srgbClr>
                </a:solidFill>
                <a:latin typeface="Lato" pitchFamily="34" charset="0"/>
                <a:ea typeface="Lato" pitchFamily="34" charset="-122"/>
                <a:cs typeface="Lato" pitchFamily="34" charset="-120"/>
              </a:rPr>
            </a:br>
            <a:r>
              <a:rPr lang="en-US" sz="1500" kern="0" spc="38" dirty="0">
                <a:solidFill>
                  <a:srgbClr val="FFFFFF">
                    <a:alpha val="50000"/>
                  </a:srgbClr>
                </a:solidFill>
                <a:latin typeface="Lato" pitchFamily="34" charset="0"/>
                <a:ea typeface="Lato" pitchFamily="34" charset="-122"/>
                <a:cs typeface="Lato" pitchFamily="34" charset="-120"/>
              </a:rPr>
              <a:t>advocates for collective ownership and distribution with the goal of creating a more</a:t>
            </a:r>
            <a:br>
              <a:rPr lang="en-US" sz="1500" kern="0" spc="38" dirty="0">
                <a:solidFill>
                  <a:srgbClr val="FFFFFF">
                    <a:alpha val="50000"/>
                  </a:srgbClr>
                </a:solidFill>
                <a:latin typeface="Lato" pitchFamily="34" charset="0"/>
                <a:ea typeface="Lato" pitchFamily="34" charset="-122"/>
                <a:cs typeface="Lato" pitchFamily="34" charset="-120"/>
              </a:rPr>
            </a:br>
            <a:r>
              <a:rPr lang="en-US" sz="1500" kern="0" spc="38" dirty="0">
                <a:solidFill>
                  <a:srgbClr val="FFFFFF">
                    <a:alpha val="50000"/>
                  </a:srgbClr>
                </a:solidFill>
                <a:latin typeface="Lato" pitchFamily="34" charset="0"/>
                <a:ea typeface="Lato" pitchFamily="34" charset="-122"/>
                <a:cs typeface="Lato" pitchFamily="34" charset="-120"/>
              </a:rPr>
              <a:t>equitable society.</a:t>
            </a:r>
            <a:endParaRPr lang="en-US" dirty="0"/>
          </a:p>
        </p:txBody>
      </p:sp>
      <p:sp>
        <p:nvSpPr>
          <p:cNvPr id="11" name="Object 10"/>
          <p:cNvSpPr/>
          <p:nvPr/>
        </p:nvSpPr>
        <p:spPr>
          <a:xfrm>
            <a:off x="3818297" y="4767844"/>
            <a:ext cx="7989750" cy="676749"/>
          </a:xfrm>
          <a:prstGeom prst="rect">
            <a:avLst/>
          </a:prstGeom>
          <a:noFill/>
        </p:spPr>
        <p:txBody>
          <a:bodyPr wrap="square" lIns="0" tIns="0" rIns="0" bIns="0" rtlCol="0" anchor="ctr"/>
          <a:lstStyle/>
          <a:p>
            <a:pPr algn="l">
              <a:spcAft>
                <a:spcPts val="600"/>
              </a:spcAft>
              <a:buNone/>
            </a:pPr>
            <a:r>
              <a:rPr lang="en-US" sz="1500" kern="0" spc="38" dirty="0">
                <a:solidFill>
                  <a:srgbClr val="FFFFFF">
                    <a:alpha val="50000"/>
                  </a:srgbClr>
                </a:solidFill>
                <a:latin typeface="Lato" pitchFamily="34" charset="0"/>
                <a:ea typeface="Lato" pitchFamily="34" charset="-122"/>
                <a:cs typeface="Lato" pitchFamily="34" charset="-120"/>
              </a:rPr>
              <a:t>Key figures in the development of socialism include Karl Marx, Friedrich Engels, and</a:t>
            </a:r>
            <a:br>
              <a:rPr lang="en-US" sz="1500" kern="0" spc="38" dirty="0">
                <a:solidFill>
                  <a:srgbClr val="FFFFFF">
                    <a:alpha val="50000"/>
                  </a:srgbClr>
                </a:solidFill>
                <a:latin typeface="Lato" pitchFamily="34" charset="0"/>
                <a:ea typeface="Lato" pitchFamily="34" charset="-122"/>
                <a:cs typeface="Lato" pitchFamily="34" charset="-120"/>
              </a:rPr>
            </a:br>
            <a:r>
              <a:rPr lang="en-US" sz="1500" kern="0" spc="38" dirty="0">
                <a:solidFill>
                  <a:srgbClr val="FFFFFF">
                    <a:alpha val="50000"/>
                  </a:srgbClr>
                </a:solidFill>
                <a:latin typeface="Lato" pitchFamily="34" charset="0"/>
                <a:ea typeface="Lato" pitchFamily="34" charset="-122"/>
                <a:cs typeface="Lato" pitchFamily="34" charset="-120"/>
              </a:rPr>
              <a:t>Vladimir Lenin.</a:t>
            </a:r>
            <a:endParaRPr lang="en-US" dirty="0"/>
          </a:p>
        </p:txBody>
      </p:sp>
      <p:sp>
        <p:nvSpPr>
          <p:cNvPr id="12" name="Object 11"/>
          <p:cNvSpPr/>
          <p:nvPr/>
        </p:nvSpPr>
        <p:spPr>
          <a:xfrm>
            <a:off x="582433" y="2858826"/>
            <a:ext cx="1094149" cy="1094149"/>
          </a:xfrm>
          <a:prstGeom prst="roundRect">
            <a:avLst>
              <a:gd name="adj" fmla="val 8357"/>
            </a:avLst>
          </a:prstGeom>
          <a:solidFill>
            <a:srgbClr val="000000"/>
          </a:solidFill>
        </p:spPr>
      </p:sp>
      <p:pic>
        <p:nvPicPr>
          <p:cNvPr id="13" name="Object 12" descr="preencoded.png"/>
          <p:cNvPicPr>
            <a:picLocks noChangeAspect="1"/>
          </p:cNvPicPr>
          <p:nvPr/>
        </p:nvPicPr>
        <p:blipFill>
          <a:blip r:embed="rId4"/>
          <a:srcRect l="31778" r="1556"/>
          <a:stretch/>
        </p:blipFill>
        <p:spPr>
          <a:xfrm>
            <a:off x="582433" y="2858826"/>
            <a:ext cx="1094149" cy="1094149"/>
          </a:xfrm>
          <a:prstGeom prst="rect">
            <a:avLst/>
          </a:prstGeom>
        </p:spPr>
      </p:pic>
      <p:sp>
        <p:nvSpPr>
          <p:cNvPr id="14" name="Object 13"/>
          <p:cNvSpPr/>
          <p:nvPr/>
        </p:nvSpPr>
        <p:spPr>
          <a:xfrm>
            <a:off x="1771808" y="3309103"/>
            <a:ext cx="1427631" cy="165027"/>
          </a:xfrm>
          <a:prstGeom prst="rect">
            <a:avLst/>
          </a:prstGeom>
          <a:noFill/>
        </p:spPr>
        <p:txBody>
          <a:bodyPr wrap="square" lIns="0" tIns="0" rIns="0" bIns="0" rtlCol="0" anchor="ctr"/>
          <a:lstStyle/>
          <a:p>
            <a:pPr algn="l">
              <a:spcAft>
                <a:spcPts val="600"/>
              </a:spcAft>
              <a:buNone/>
            </a:pPr>
            <a:r>
              <a:rPr lang="en-US" sz="1500" kern="0" spc="38" dirty="0">
                <a:solidFill>
                  <a:srgbClr val="FFFFFF"/>
                </a:solidFill>
                <a:latin typeface="Lato" pitchFamily="34" charset="0"/>
                <a:ea typeface="Lato" pitchFamily="34" charset="-122"/>
                <a:cs typeface="Lato" pitchFamily="34" charset="-120"/>
              </a:rPr>
              <a:t>Adam Smith</a:t>
            </a:r>
            <a:endParaRPr lang="en-US" dirty="0"/>
          </a:p>
        </p:txBody>
      </p:sp>
      <p:pic>
        <p:nvPicPr>
          <p:cNvPr id="15" name="Object 14" descr="preencoded.png"/>
          <p:cNvPicPr>
            <a:picLocks noChangeAspect="1"/>
          </p:cNvPicPr>
          <p:nvPr/>
        </p:nvPicPr>
        <p:blipFill>
          <a:blip r:embed="rId5"/>
          <a:srcRect l="27591" r="5736"/>
          <a:stretch/>
        </p:blipFill>
        <p:spPr>
          <a:xfrm>
            <a:off x="620162" y="4808029"/>
            <a:ext cx="1105576" cy="1105576"/>
          </a:xfrm>
          <a:prstGeom prst="rect">
            <a:avLst/>
          </a:prstGeom>
        </p:spPr>
      </p:pic>
      <p:sp>
        <p:nvSpPr>
          <p:cNvPr id="16" name="Object 15"/>
          <p:cNvSpPr/>
          <p:nvPr/>
        </p:nvSpPr>
        <p:spPr>
          <a:xfrm>
            <a:off x="620162" y="4808029"/>
            <a:ext cx="1105576" cy="1105576"/>
          </a:xfrm>
          <a:prstGeom prst="roundRect">
            <a:avLst>
              <a:gd name="adj" fmla="val 8271"/>
            </a:avLst>
          </a:prstGeom>
          <a:noFill/>
          <a:ln w="25400">
            <a:solidFill>
              <a:srgbClr val="FFFFFF"/>
            </a:solidFill>
            <a:prstDash val="solid"/>
            <a:miter lim="800000"/>
          </a:ln>
        </p:spPr>
      </p:sp>
      <p:sp>
        <p:nvSpPr>
          <p:cNvPr id="17" name="Object 16"/>
          <p:cNvSpPr/>
          <p:nvPr/>
        </p:nvSpPr>
        <p:spPr>
          <a:xfrm>
            <a:off x="1820965" y="5264020"/>
            <a:ext cx="1248225" cy="165027"/>
          </a:xfrm>
          <a:prstGeom prst="rect">
            <a:avLst/>
          </a:prstGeom>
          <a:noFill/>
        </p:spPr>
        <p:txBody>
          <a:bodyPr wrap="square" lIns="0" tIns="0" rIns="0" bIns="0" rtlCol="0" anchor="ctr"/>
          <a:lstStyle/>
          <a:p>
            <a:pPr algn="l">
              <a:spcAft>
                <a:spcPts val="600"/>
              </a:spcAft>
              <a:buNone/>
            </a:pPr>
            <a:r>
              <a:rPr lang="en-US" sz="1500" kern="0" spc="38" dirty="0">
                <a:solidFill>
                  <a:srgbClr val="FFFFFF"/>
                </a:solidFill>
                <a:latin typeface="Lato" pitchFamily="34" charset="0"/>
                <a:ea typeface="Lato" pitchFamily="34" charset="-122"/>
                <a:cs typeface="Lato" pitchFamily="34" charset="-120"/>
              </a:rPr>
              <a:t>Karl Marx</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0"/>
            <a:ext cx="12188950" cy="1223062"/>
          </a:xfrm>
          <a:prstGeom prst="rect">
            <a:avLst/>
          </a:prstGeom>
          <a:solidFill>
            <a:srgbClr val="FFFFFF"/>
          </a:solidFill>
        </p:spPr>
      </p:sp>
      <p:sp>
        <p:nvSpPr>
          <p:cNvPr id="3" name="Object 2"/>
          <p:cNvSpPr/>
          <p:nvPr/>
        </p:nvSpPr>
        <p:spPr>
          <a:xfrm>
            <a:off x="476131" y="447563"/>
            <a:ext cx="11617595" cy="299367"/>
          </a:xfrm>
          <a:prstGeom prst="rect">
            <a:avLst/>
          </a:prstGeom>
          <a:noFill/>
        </p:spPr>
        <p:txBody>
          <a:bodyPr wrap="square" lIns="0" tIns="0" rIns="0" bIns="0" rtlCol="0" anchor="ctr"/>
          <a:lstStyle/>
          <a:p>
            <a:pPr algn="l">
              <a:spcAft>
                <a:spcPts val="600"/>
              </a:spcAft>
              <a:buNone/>
            </a:pPr>
            <a:r>
              <a:rPr lang="en-US" sz="3000" b="1" dirty="0">
                <a:solidFill>
                  <a:srgbClr val="333333"/>
                </a:solidFill>
                <a:latin typeface="Roboto" pitchFamily="34" charset="0"/>
                <a:ea typeface="Roboto" pitchFamily="34" charset="-122"/>
                <a:cs typeface="Roboto" pitchFamily="34" charset="-120"/>
              </a:rPr>
              <a:t>Different Forms of Capitalism and Socialism</a:t>
            </a:r>
            <a:endParaRPr lang="en-US" dirty="0"/>
          </a:p>
        </p:txBody>
      </p:sp>
      <p:pic>
        <p:nvPicPr>
          <p:cNvPr id="4" name="Object 3" descr="preencoded.png"/>
          <p:cNvPicPr>
            <a:picLocks noChangeAspect="1"/>
          </p:cNvPicPr>
          <p:nvPr/>
        </p:nvPicPr>
        <p:blipFill>
          <a:blip r:embed="rId3"/>
          <a:srcRect l="14635" r="14635"/>
          <a:stretch/>
        </p:blipFill>
        <p:spPr>
          <a:xfrm>
            <a:off x="476131" y="1695026"/>
            <a:ext cx="4685128" cy="4685128"/>
          </a:xfrm>
          <a:prstGeom prst="rect">
            <a:avLst/>
          </a:prstGeom>
        </p:spPr>
      </p:pic>
      <p:sp>
        <p:nvSpPr>
          <p:cNvPr id="5" name="Object 4"/>
          <p:cNvSpPr/>
          <p:nvPr/>
        </p:nvSpPr>
        <p:spPr>
          <a:xfrm>
            <a:off x="5500230" y="1814073"/>
            <a:ext cx="6456336" cy="321955"/>
          </a:xfrm>
          <a:prstGeom prst="rect">
            <a:avLst/>
          </a:prstGeom>
          <a:noFill/>
        </p:spPr>
        <p:txBody>
          <a:bodyPr wrap="square" lIns="0" tIns="0" rIns="0" bIns="0" rtlCol="0" anchor="ctr"/>
          <a:lstStyle/>
          <a:p>
            <a:pPr algn="l">
              <a:spcAft>
                <a:spcPts val="600"/>
              </a:spcAft>
              <a:buNone/>
            </a:pPr>
            <a:r>
              <a:rPr lang="en-US" sz="3200" b="1" kern="0" spc="86" dirty="0">
                <a:solidFill>
                  <a:srgbClr val="2980B9"/>
                </a:solidFill>
                <a:latin typeface="Lato" pitchFamily="34" charset="0"/>
                <a:ea typeface="Lato" pitchFamily="34" charset="-122"/>
                <a:cs typeface="Lato" pitchFamily="34" charset="-120"/>
              </a:rPr>
              <a:t>Capitalism</a:t>
            </a:r>
            <a:endParaRPr lang="en-US" dirty="0"/>
          </a:p>
        </p:txBody>
      </p:sp>
      <p:sp>
        <p:nvSpPr>
          <p:cNvPr id="7" name="TextBox 6">
            <a:extLst>
              <a:ext uri="{FF2B5EF4-FFF2-40B4-BE49-F238E27FC236}">
                <a16:creationId xmlns:a16="http://schemas.microsoft.com/office/drawing/2014/main" id="{736E80A0-FDCB-E62B-CB66-5533DC129F0B}"/>
              </a:ext>
            </a:extLst>
          </p:cNvPr>
          <p:cNvSpPr txBox="1"/>
          <p:nvPr/>
        </p:nvSpPr>
        <p:spPr>
          <a:xfrm>
            <a:off x="5417934" y="2304288"/>
            <a:ext cx="6456336" cy="3000821"/>
          </a:xfrm>
          <a:prstGeom prst="rect">
            <a:avLst/>
          </a:prstGeom>
          <a:noFill/>
        </p:spPr>
        <p:txBody>
          <a:bodyPr wrap="square" rtlCol="0">
            <a:spAutoFit/>
          </a:bodyPr>
          <a:lstStyle/>
          <a:p>
            <a:pPr marL="342900" indent="-342900">
              <a:buFont typeface="+mj-lt"/>
              <a:buAutoNum type="arabicPeriod"/>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Laissez-faire capitalism</a:t>
            </a:r>
          </a:p>
          <a:p>
            <a:pPr marL="742950" lvl="1" indent="-285750">
              <a:buFont typeface="Arial" panose="020B0604020202020204" pitchFamily="34" charset="0"/>
              <a:buChar char="•"/>
            </a:pPr>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characterized by minimal government intervention in the economy and a focus on free market principles.</a:t>
            </a:r>
            <a:endParaRPr lang="en-US" sz="15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startAt="2"/>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State capitalism</a:t>
            </a:r>
          </a:p>
          <a:p>
            <a:pPr marL="742950" lvl="1" indent="-285750">
              <a:buFont typeface="Arial" panose="020B0604020202020204" pitchFamily="34" charset="0"/>
              <a:buChar char="•"/>
            </a:pPr>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 high degree of government intervention in the economy, including regulation, subsidies, and state ownership of key industries. </a:t>
            </a:r>
          </a:p>
          <a:p>
            <a:pPr marL="342900" indent="-342900">
              <a:buFont typeface="+mj-lt"/>
              <a:buAutoNum type="arabicPeriod" startAt="3"/>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Mixed economies</a:t>
            </a:r>
          </a:p>
          <a:p>
            <a:pPr marL="742950" lvl="1" indent="-285750">
              <a:buFont typeface="Arial" panose="020B0604020202020204" pitchFamily="34" charset="0"/>
              <a:buChar char="•"/>
            </a:pPr>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Combining elements of capitalism  and socialism</a:t>
            </a:r>
          </a:p>
          <a:p>
            <a:pPr marL="742950" lvl="1" indent="-285750">
              <a:buFont typeface="Arial" panose="020B0604020202020204" pitchFamily="34" charset="0"/>
              <a:buChar char="•"/>
            </a:pPr>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The government plays a role in regulating the economy and providing certain public goods and services, while private enterprise and individual ownership are also allowed.</a:t>
            </a:r>
            <a:endParaRPr lang="en-PK"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0"/>
            <a:ext cx="12188950" cy="1223062"/>
          </a:xfrm>
          <a:prstGeom prst="rect">
            <a:avLst/>
          </a:prstGeom>
          <a:solidFill>
            <a:srgbClr val="FFFFFF"/>
          </a:solidFill>
        </p:spPr>
      </p:sp>
      <p:sp>
        <p:nvSpPr>
          <p:cNvPr id="3" name="Object 2"/>
          <p:cNvSpPr/>
          <p:nvPr/>
        </p:nvSpPr>
        <p:spPr>
          <a:xfrm>
            <a:off x="476131" y="447563"/>
            <a:ext cx="11617595" cy="299367"/>
          </a:xfrm>
          <a:prstGeom prst="rect">
            <a:avLst/>
          </a:prstGeom>
          <a:noFill/>
        </p:spPr>
        <p:txBody>
          <a:bodyPr wrap="square" lIns="0" tIns="0" rIns="0" bIns="0" rtlCol="0" anchor="ctr"/>
          <a:lstStyle/>
          <a:p>
            <a:pPr algn="l">
              <a:spcAft>
                <a:spcPts val="600"/>
              </a:spcAft>
              <a:buNone/>
            </a:pPr>
            <a:r>
              <a:rPr lang="en-US" sz="3000" b="1" dirty="0">
                <a:solidFill>
                  <a:srgbClr val="333333"/>
                </a:solidFill>
                <a:latin typeface="Roboto" pitchFamily="34" charset="0"/>
                <a:ea typeface="Roboto" pitchFamily="34" charset="-122"/>
                <a:cs typeface="Roboto" pitchFamily="34" charset="-120"/>
              </a:rPr>
              <a:t>Different Forms of Capitalism and Socialism</a:t>
            </a:r>
            <a:endParaRPr lang="en-US" dirty="0"/>
          </a:p>
        </p:txBody>
      </p:sp>
      <p:pic>
        <p:nvPicPr>
          <p:cNvPr id="4" name="Object 3" descr="preencoded.png"/>
          <p:cNvPicPr>
            <a:picLocks noChangeAspect="1"/>
          </p:cNvPicPr>
          <p:nvPr/>
        </p:nvPicPr>
        <p:blipFill>
          <a:blip r:embed="rId3"/>
          <a:srcRect l="16667" r="16667"/>
          <a:stretch/>
        </p:blipFill>
        <p:spPr>
          <a:xfrm>
            <a:off x="476131" y="1695026"/>
            <a:ext cx="4685128" cy="4685128"/>
          </a:xfrm>
          <a:prstGeom prst="rect">
            <a:avLst/>
          </a:prstGeom>
        </p:spPr>
      </p:pic>
      <p:sp>
        <p:nvSpPr>
          <p:cNvPr id="5" name="Object 4"/>
          <p:cNvSpPr/>
          <p:nvPr/>
        </p:nvSpPr>
        <p:spPr>
          <a:xfrm>
            <a:off x="5509374" y="1887225"/>
            <a:ext cx="6456336" cy="321955"/>
          </a:xfrm>
          <a:prstGeom prst="rect">
            <a:avLst/>
          </a:prstGeom>
          <a:noFill/>
        </p:spPr>
        <p:txBody>
          <a:bodyPr wrap="square" lIns="0" tIns="0" rIns="0" bIns="0" rtlCol="0" anchor="ctr"/>
          <a:lstStyle/>
          <a:p>
            <a:pPr algn="l">
              <a:spcAft>
                <a:spcPts val="600"/>
              </a:spcAft>
              <a:buNone/>
            </a:pPr>
            <a:r>
              <a:rPr lang="en-US" sz="3200" b="1" kern="0" spc="86" dirty="0">
                <a:solidFill>
                  <a:srgbClr val="BD1550"/>
                </a:solidFill>
                <a:latin typeface="Lato" pitchFamily="34" charset="0"/>
                <a:ea typeface="Lato" pitchFamily="34" charset="-122"/>
                <a:cs typeface="Lato" pitchFamily="34" charset="-120"/>
              </a:rPr>
              <a:t>Socialism</a:t>
            </a:r>
            <a:endParaRPr lang="en-US" dirty="0"/>
          </a:p>
        </p:txBody>
      </p:sp>
      <p:sp>
        <p:nvSpPr>
          <p:cNvPr id="6" name="TextBox 5">
            <a:extLst>
              <a:ext uri="{FF2B5EF4-FFF2-40B4-BE49-F238E27FC236}">
                <a16:creationId xmlns:a16="http://schemas.microsoft.com/office/drawing/2014/main" id="{1A6EC2FF-C687-9FD4-D2F1-D3738CE1C06B}"/>
              </a:ext>
            </a:extLst>
          </p:cNvPr>
          <p:cNvSpPr txBox="1"/>
          <p:nvPr/>
        </p:nvSpPr>
        <p:spPr>
          <a:xfrm>
            <a:off x="5417934" y="2304288"/>
            <a:ext cx="6456336" cy="3985706"/>
          </a:xfrm>
          <a:prstGeom prst="rect">
            <a:avLst/>
          </a:prstGeom>
          <a:noFill/>
        </p:spPr>
        <p:txBody>
          <a:bodyPr wrap="square" rtlCol="0">
            <a:spAutoFit/>
          </a:bodyPr>
          <a:lstStyle/>
          <a:p>
            <a:pPr marL="342900" indent="-342900">
              <a:buFont typeface="+mj-lt"/>
              <a:buAutoNum type="arabicPeriod"/>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Communist Socialism</a:t>
            </a:r>
          </a:p>
          <a:p>
            <a:pPr marL="742950" lvl="1" indent="-285750">
              <a:buFont typeface="Arial" panose="020B0604020202020204" pitchFamily="34" charset="0"/>
              <a:buChar char="•"/>
            </a:pPr>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Advocates for complete overthrow of capitalism </a:t>
            </a:r>
          </a:p>
          <a:p>
            <a:pPr marL="742950" lvl="1" indent="-285750">
              <a:buFont typeface="Arial" panose="020B0604020202020204" pitchFamily="34" charset="0"/>
              <a:buChar char="•"/>
            </a:pPr>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Goal of establishing classless, stateless society based on common ownership of means of production</a:t>
            </a:r>
            <a:endParaRPr lang="en-US" sz="15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startAt="2"/>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Democratic Socialism</a:t>
            </a:r>
          </a:p>
          <a:p>
            <a:pPr marL="800100" lvl="1" indent="-342900">
              <a:buFont typeface="Arial" panose="020B0604020202020204" pitchFamily="34" charset="0"/>
              <a:buChar char="•"/>
            </a:pPr>
            <a:r>
              <a:rPr lang="en-US" sz="15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Seeks to transition from capitalism to socialism through democratic means</a:t>
            </a:r>
          </a:p>
          <a:p>
            <a:pPr marL="800100" lvl="1" indent="-342900">
              <a:buFont typeface="Arial" panose="020B0604020202020204" pitchFamily="34" charset="0"/>
              <a:buChar char="•"/>
            </a:pPr>
            <a:r>
              <a:rPr lang="en-US" sz="15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Advocates for greater role for state in regulating economy and providing public goods and services</a:t>
            </a:r>
            <a:endPar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800100" lvl="1" indent="-342900">
              <a:buFont typeface="Arial" panose="020B0604020202020204" pitchFamily="34" charset="0"/>
              <a:buChar char="•"/>
            </a:pPr>
            <a:r>
              <a:rPr lang="en-US" sz="15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Allows for private enterprise and individual ownership to continue</a:t>
            </a:r>
            <a:endPar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startAt="3"/>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Mixed Socialism</a:t>
            </a:r>
          </a:p>
          <a:p>
            <a:pPr marL="742950" lvl="1" indent="-285750">
              <a:buFont typeface="Arial" panose="020B0604020202020204" pitchFamily="34" charset="0"/>
              <a:buChar char="•"/>
            </a:pPr>
            <a:r>
              <a:rPr lang="en-US" sz="15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Combines elements of socialism and capitalism</a:t>
            </a:r>
          </a:p>
          <a:p>
            <a:pPr marL="742950" lvl="1" indent="-285750">
              <a:buFont typeface="Arial" panose="020B0604020202020204" pitchFamily="34" charset="0"/>
              <a:buChar char="•"/>
            </a:pPr>
            <a:r>
              <a:rPr lang="en-US" sz="15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Means of production are collectively owned, but prices determined by market forces</a:t>
            </a:r>
          </a:p>
          <a:p>
            <a:pPr marL="742950" lvl="1" indent="-285750">
              <a:buFont typeface="Arial" panose="020B0604020202020204" pitchFamily="34" charset="0"/>
              <a:buChar char="•"/>
            </a:pPr>
            <a:r>
              <a:rPr lang="en-US" sz="15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Aiming for more equitable and efficient economic system</a:t>
            </a:r>
            <a:endParaRPr lang="en-PK"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199975"/>
            <a:ext cx="12188950" cy="1556796"/>
          </a:xfrm>
          <a:prstGeom prst="rect">
            <a:avLst/>
          </a:prstGeom>
          <a:solidFill>
            <a:srgbClr val="FFFFFF"/>
          </a:solidFill>
        </p:spPr>
      </p:sp>
      <p:sp>
        <p:nvSpPr>
          <p:cNvPr id="3" name="Object 2"/>
          <p:cNvSpPr/>
          <p:nvPr/>
        </p:nvSpPr>
        <p:spPr>
          <a:xfrm>
            <a:off x="476131" y="247588"/>
            <a:ext cx="11617595" cy="299367"/>
          </a:xfrm>
          <a:prstGeom prst="rect">
            <a:avLst/>
          </a:prstGeom>
          <a:noFill/>
        </p:spPr>
        <p:txBody>
          <a:bodyPr wrap="square" lIns="0" tIns="0" rIns="0" bIns="0" rtlCol="0" anchor="ctr"/>
          <a:lstStyle/>
          <a:p>
            <a:pPr algn="l">
              <a:spcAft>
                <a:spcPts val="600"/>
              </a:spcAft>
              <a:buNone/>
            </a:pPr>
            <a:r>
              <a:rPr lang="en-US" sz="3000" b="1" dirty="0">
                <a:solidFill>
                  <a:srgbClr val="333333"/>
                </a:solidFill>
                <a:latin typeface="Roboto" pitchFamily="34" charset="0"/>
                <a:ea typeface="Roboto" pitchFamily="34" charset="-122"/>
                <a:cs typeface="Roboto" pitchFamily="34" charset="-120"/>
              </a:rPr>
              <a:t>Analysis of the Two System</a:t>
            </a:r>
            <a:endParaRPr lang="en-US" dirty="0"/>
          </a:p>
        </p:txBody>
      </p:sp>
      <p:sp>
        <p:nvSpPr>
          <p:cNvPr id="4" name="Object 3"/>
          <p:cNvSpPr/>
          <p:nvPr/>
        </p:nvSpPr>
        <p:spPr>
          <a:xfrm>
            <a:off x="476131" y="804066"/>
            <a:ext cx="11617595" cy="171850"/>
          </a:xfrm>
          <a:prstGeom prst="rect">
            <a:avLst/>
          </a:prstGeom>
          <a:noFill/>
        </p:spPr>
        <p:txBody>
          <a:bodyPr wrap="square" lIns="0" tIns="0" rIns="0" bIns="0" rtlCol="0" anchor="ctr"/>
          <a:lstStyle/>
          <a:p>
            <a:pPr algn="l">
              <a:spcAft>
                <a:spcPts val="600"/>
              </a:spcAft>
              <a:buNone/>
            </a:pPr>
            <a:r>
              <a:rPr lang="en-US" sz="1600" kern="0" spc="38" dirty="0">
                <a:solidFill>
                  <a:srgbClr val="000000">
                    <a:alpha val="60000"/>
                  </a:srgbClr>
                </a:solidFill>
                <a:latin typeface="Lato" pitchFamily="34" charset="0"/>
                <a:ea typeface="Lato" pitchFamily="34" charset="-122"/>
                <a:cs typeface="Lato" pitchFamily="34" charset="-120"/>
              </a:rPr>
              <a:t>Capitalism vs Socialism</a:t>
            </a:r>
            <a:endParaRPr lang="en-US" dirty="0"/>
          </a:p>
        </p:txBody>
      </p:sp>
      <p:sp>
        <p:nvSpPr>
          <p:cNvPr id="5" name="Object 4"/>
          <p:cNvSpPr/>
          <p:nvPr/>
        </p:nvSpPr>
        <p:spPr>
          <a:xfrm>
            <a:off x="5291679" y="1172026"/>
            <a:ext cx="1605592" cy="217086"/>
          </a:xfrm>
          <a:prstGeom prst="rect">
            <a:avLst/>
          </a:prstGeom>
          <a:noFill/>
        </p:spPr>
        <p:txBody>
          <a:bodyPr wrap="square" lIns="0" tIns="0" rIns="0" bIns="0" rtlCol="0" anchor="ctr"/>
          <a:lstStyle/>
          <a:p>
            <a:pPr algn="ctr">
              <a:lnSpc>
                <a:spcPts val="1680"/>
              </a:lnSpc>
              <a:buNone/>
            </a:pPr>
            <a:r>
              <a:rPr lang="en-US" sz="1400" b="1" kern="0" spc="0" dirty="0">
                <a:solidFill>
                  <a:srgbClr val="FFFFFF"/>
                </a:solidFill>
                <a:latin typeface="Roboto" pitchFamily="34" charset="0"/>
                <a:ea typeface="Roboto" pitchFamily="34" charset="-122"/>
                <a:cs typeface="Roboto" pitchFamily="34" charset="-120"/>
              </a:rPr>
              <a:t>Capitalism</a:t>
            </a:r>
            <a:endParaRPr lang="en-US" dirty="0"/>
          </a:p>
        </p:txBody>
      </p:sp>
      <p:sp>
        <p:nvSpPr>
          <p:cNvPr id="6" name="Object 5"/>
          <p:cNvSpPr/>
          <p:nvPr/>
        </p:nvSpPr>
        <p:spPr>
          <a:xfrm>
            <a:off x="356477" y="2477126"/>
            <a:ext cx="5355660" cy="4202057"/>
          </a:xfrm>
          <a:prstGeom prst="rect">
            <a:avLst/>
          </a:prstGeom>
          <a:solidFill>
            <a:srgbClr val="000000"/>
          </a:solidFill>
          <a:ln w="12700">
            <a:solidFill>
              <a:srgbClr val="2980B9"/>
            </a:solidFill>
            <a:prstDash val="solid"/>
            <a:miter lim="800000"/>
          </a:ln>
        </p:spPr>
        <p:txBody>
          <a:bodyPr/>
          <a:lstStyle/>
          <a:p>
            <a:endParaRPr lang="en-PK" dirty="0"/>
          </a:p>
        </p:txBody>
      </p:sp>
      <p:sp>
        <p:nvSpPr>
          <p:cNvPr id="7" name="Object 6"/>
          <p:cNvSpPr/>
          <p:nvPr/>
        </p:nvSpPr>
        <p:spPr>
          <a:xfrm>
            <a:off x="6096000" y="3105768"/>
            <a:ext cx="5588729" cy="3573415"/>
          </a:xfrm>
          <a:prstGeom prst="rect">
            <a:avLst/>
          </a:prstGeom>
          <a:solidFill>
            <a:srgbClr val="000000"/>
          </a:solidFill>
          <a:ln w="12700">
            <a:solidFill>
              <a:srgbClr val="BD1550"/>
            </a:solidFill>
            <a:prstDash val="solid"/>
            <a:miter lim="800000"/>
          </a:ln>
        </p:spPr>
      </p:sp>
      <p:sp>
        <p:nvSpPr>
          <p:cNvPr id="8" name="Object 7"/>
          <p:cNvSpPr/>
          <p:nvPr/>
        </p:nvSpPr>
        <p:spPr>
          <a:xfrm>
            <a:off x="356477" y="2489491"/>
            <a:ext cx="5355660" cy="618970"/>
          </a:xfrm>
          <a:prstGeom prst="rect">
            <a:avLst/>
          </a:prstGeom>
          <a:noFill/>
          <a:ln w="12700">
            <a:solidFill>
              <a:srgbClr val="2980B9"/>
            </a:solidFill>
            <a:prstDash val="solid"/>
            <a:miter lim="800000"/>
          </a:ln>
        </p:spPr>
      </p:sp>
      <p:sp>
        <p:nvSpPr>
          <p:cNvPr id="9" name="Object 8"/>
          <p:cNvSpPr/>
          <p:nvPr/>
        </p:nvSpPr>
        <p:spPr>
          <a:xfrm>
            <a:off x="507271" y="2632330"/>
            <a:ext cx="4354503" cy="333291"/>
          </a:xfrm>
          <a:prstGeom prst="rect">
            <a:avLst/>
          </a:prstGeom>
          <a:noFill/>
        </p:spPr>
        <p:txBody>
          <a:bodyPr wrap="square" lIns="0" tIns="0" rIns="0" bIns="0" rtlCol="0" anchor="ctr"/>
          <a:lstStyle/>
          <a:p>
            <a:pPr algn="ctr">
              <a:lnSpc>
                <a:spcPts val="2660"/>
              </a:lnSpc>
              <a:buNone/>
            </a:pPr>
            <a:r>
              <a:rPr lang="en-US" sz="1900" b="1" kern="0" spc="0" dirty="0">
                <a:solidFill>
                  <a:srgbClr val="2980B9"/>
                </a:solidFill>
                <a:latin typeface="Lato" pitchFamily="34" charset="0"/>
                <a:ea typeface="Lato" pitchFamily="34" charset="-122"/>
                <a:cs typeface="Lato" pitchFamily="34" charset="-120"/>
              </a:rPr>
              <a:t>Pros</a:t>
            </a:r>
            <a:endParaRPr lang="en-US" dirty="0"/>
          </a:p>
        </p:txBody>
      </p:sp>
      <p:sp>
        <p:nvSpPr>
          <p:cNvPr id="10" name="Object 9"/>
          <p:cNvSpPr/>
          <p:nvPr/>
        </p:nvSpPr>
        <p:spPr>
          <a:xfrm>
            <a:off x="6096000" y="2477126"/>
            <a:ext cx="5588729" cy="628642"/>
          </a:xfrm>
          <a:prstGeom prst="rect">
            <a:avLst/>
          </a:prstGeom>
          <a:noFill/>
          <a:ln w="12700">
            <a:solidFill>
              <a:srgbClr val="BD1550"/>
            </a:solidFill>
            <a:prstDash val="solid"/>
            <a:miter lim="800000"/>
          </a:ln>
        </p:spPr>
      </p:sp>
      <p:sp>
        <p:nvSpPr>
          <p:cNvPr id="11" name="Object 10"/>
          <p:cNvSpPr/>
          <p:nvPr/>
        </p:nvSpPr>
        <p:spPr>
          <a:xfrm>
            <a:off x="6268876" y="2624849"/>
            <a:ext cx="4355399" cy="346534"/>
          </a:xfrm>
          <a:prstGeom prst="rect">
            <a:avLst/>
          </a:prstGeom>
          <a:noFill/>
        </p:spPr>
        <p:txBody>
          <a:bodyPr wrap="square" lIns="0" tIns="0" rIns="0" bIns="0" rtlCol="0" anchor="ctr"/>
          <a:lstStyle/>
          <a:p>
            <a:pPr algn="ctr">
              <a:lnSpc>
                <a:spcPts val="2800"/>
              </a:lnSpc>
              <a:buNone/>
            </a:pPr>
            <a:r>
              <a:rPr lang="en-US" sz="2000" b="1" kern="0" spc="0" dirty="0">
                <a:solidFill>
                  <a:srgbClr val="BD1550"/>
                </a:solidFill>
                <a:latin typeface="Lato" pitchFamily="34" charset="0"/>
                <a:ea typeface="Lato" pitchFamily="34" charset="-122"/>
                <a:cs typeface="Lato" pitchFamily="34" charset="-120"/>
              </a:rPr>
              <a:t>Cons</a:t>
            </a:r>
            <a:endParaRPr lang="en-US" dirty="0"/>
          </a:p>
        </p:txBody>
      </p:sp>
      <p:sp>
        <p:nvSpPr>
          <p:cNvPr id="12" name="Object 11"/>
          <p:cNvSpPr/>
          <p:nvPr/>
        </p:nvSpPr>
        <p:spPr>
          <a:xfrm>
            <a:off x="1112291" y="1749889"/>
            <a:ext cx="9511984" cy="346534"/>
          </a:xfrm>
          <a:prstGeom prst="rect">
            <a:avLst/>
          </a:prstGeom>
          <a:noFill/>
        </p:spPr>
        <p:txBody>
          <a:bodyPr wrap="square" lIns="0" tIns="0" rIns="0" bIns="0" rtlCol="0" anchor="ctr"/>
          <a:lstStyle/>
          <a:p>
            <a:pPr algn="ctr">
              <a:lnSpc>
                <a:spcPts val="2800"/>
              </a:lnSpc>
              <a:buNone/>
            </a:pPr>
            <a:r>
              <a:rPr lang="en-US" sz="2000" kern="0" spc="0" dirty="0">
                <a:solidFill>
                  <a:srgbClr val="FFFFFF"/>
                </a:solidFill>
                <a:latin typeface="Lato" pitchFamily="34" charset="0"/>
                <a:ea typeface="Lato" pitchFamily="34" charset="-122"/>
                <a:cs typeface="Lato" pitchFamily="34" charset="-120"/>
              </a:rPr>
              <a:t>Capitalism</a:t>
            </a:r>
            <a:endParaRPr lang="en-US" dirty="0"/>
          </a:p>
        </p:txBody>
      </p:sp>
      <p:sp>
        <p:nvSpPr>
          <p:cNvPr id="13" name="TextBox 12">
            <a:extLst>
              <a:ext uri="{FF2B5EF4-FFF2-40B4-BE49-F238E27FC236}">
                <a16:creationId xmlns:a16="http://schemas.microsoft.com/office/drawing/2014/main" id="{6AF955E1-7087-7248-DA26-890DB9851053}"/>
              </a:ext>
            </a:extLst>
          </p:cNvPr>
          <p:cNvSpPr txBox="1"/>
          <p:nvPr/>
        </p:nvSpPr>
        <p:spPr>
          <a:xfrm>
            <a:off x="476131" y="3291840"/>
            <a:ext cx="5110853" cy="3323987"/>
          </a:xfrm>
          <a:prstGeom prst="rect">
            <a:avLst/>
          </a:prstGeom>
          <a:noFill/>
        </p:spPr>
        <p:txBody>
          <a:bodyPr wrap="square" rtlCol="0">
            <a:spAutoFit/>
          </a:bodyPr>
          <a:lstStyle/>
          <a:p>
            <a:pPr marL="285750" indent="-285750">
              <a:buFont typeface="Arial" panose="020B0604020202020204" pitchFamily="34" charset="0"/>
              <a:buChar char="•"/>
            </a:pPr>
            <a:r>
              <a:rPr lang="en-US" sz="15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Economic growth </a:t>
            </a:r>
          </a:p>
          <a:p>
            <a:pPr lvl="1"/>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Capitalism encourages innovation and hard work, which can lead to economic growth and development</a:t>
            </a:r>
          </a:p>
          <a:p>
            <a:pPr marL="285750" indent="-285750">
              <a:buFont typeface="Arial" panose="020B0604020202020204" pitchFamily="34" charset="0"/>
              <a:buChar char="•"/>
            </a:pPr>
            <a:r>
              <a:rPr lang="en-US" sz="15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Individual incentive</a:t>
            </a:r>
          </a:p>
          <a:p>
            <a:pPr lvl="1"/>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Incentive for individuals to work hard and be innovative</a:t>
            </a:r>
          </a:p>
          <a:p>
            <a:pPr marL="285750" indent="-285750">
              <a:buFont typeface="Arial" panose="020B0604020202020204" pitchFamily="34" charset="0"/>
              <a:buChar char="•"/>
            </a:pPr>
            <a:r>
              <a:rPr lang="en-US" sz="15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Personal freedom</a:t>
            </a:r>
          </a:p>
          <a:p>
            <a:pPr lvl="1"/>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Capitalism allows for a greater degree of individual freedom and choice, as people are free to start their own businesses and make their own economic decisions</a:t>
            </a:r>
          </a:p>
          <a:p>
            <a:pPr marL="285750" indent="-285750">
              <a:buFont typeface="Arial" panose="020B0604020202020204" pitchFamily="34" charset="0"/>
              <a:buChar char="•"/>
            </a:pPr>
            <a:r>
              <a:rPr lang="en-US" sz="1500" b="0" i="1" dirty="0">
                <a:solidFill>
                  <a:schemeClr val="bg1">
                    <a:lumMod val="95000"/>
                  </a:schemeClr>
                </a:solidFill>
                <a:effectLst/>
                <a:latin typeface="Lato" panose="020F0502020204030203" pitchFamily="34" charset="0"/>
                <a:ea typeface="Lato" panose="020F0502020204030203" pitchFamily="34" charset="0"/>
                <a:cs typeface="Lato" panose="020F0502020204030203" pitchFamily="34" charset="0"/>
              </a:rPr>
              <a:t>Efficient Resource Allocation</a:t>
            </a:r>
          </a:p>
          <a:p>
            <a:pPr lvl="1"/>
            <a:r>
              <a:rPr lang="en-US" sz="1500" b="0" i="0" dirty="0">
                <a:solidFill>
                  <a:schemeClr val="bg1">
                    <a:lumMod val="95000"/>
                  </a:schemeClr>
                </a:solidFill>
                <a:effectLst/>
                <a:latin typeface="Lato" panose="020F0502020204030203" pitchFamily="34" charset="0"/>
                <a:ea typeface="Lato" panose="020F0502020204030203" pitchFamily="34" charset="0"/>
                <a:cs typeface="Lato" panose="020F0502020204030203" pitchFamily="34" charset="0"/>
              </a:rPr>
              <a:t> </a:t>
            </a:r>
            <a:r>
              <a:rPr lang="en-US" sz="15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Price system in capitalism helps allocate resources efficiently based on supply and demand.</a:t>
            </a:r>
            <a:endParaRPr lang="en-PK"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F0F82C68-F988-45AF-8302-74EEC3D7999E}"/>
              </a:ext>
            </a:extLst>
          </p:cNvPr>
          <p:cNvSpPr txBox="1"/>
          <p:nvPr/>
        </p:nvSpPr>
        <p:spPr>
          <a:xfrm>
            <a:off x="6094475" y="3291839"/>
            <a:ext cx="5110853" cy="3323987"/>
          </a:xfrm>
          <a:prstGeom prst="rect">
            <a:avLst/>
          </a:prstGeom>
          <a:noFill/>
        </p:spPr>
        <p:txBody>
          <a:bodyPr wrap="square" rtlCol="0">
            <a:spAutoFit/>
          </a:bodyPr>
          <a:lstStyle/>
          <a:p>
            <a:pPr marL="285750" indent="-285750">
              <a:buFont typeface="Arial" panose="020B0604020202020204" pitchFamily="34" charset="0"/>
              <a:buChar char="•"/>
            </a:pPr>
            <a:r>
              <a:rPr lang="en-US" sz="15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Inequality</a:t>
            </a:r>
            <a:endParaRPr lang="en-US" sz="1500" i="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lvl="1"/>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Capitalism can lead to income inequality, as those with more wealth and resources have an advantage in the market. </a:t>
            </a:r>
          </a:p>
          <a:p>
            <a:pPr marL="285750" indent="-285750">
              <a:buFont typeface="Arial" panose="020B0604020202020204" pitchFamily="34" charset="0"/>
              <a:buChar char="•"/>
            </a:pPr>
            <a:r>
              <a:rPr lang="en-US" sz="15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Exploitation</a:t>
            </a:r>
            <a:endParaRPr lang="en-US" sz="1500" i="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lvl="1"/>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In capitalism, companies may prioritize profits over the wellbeing of their employees, leading to  exploitation and poor working conditions.</a:t>
            </a:r>
          </a:p>
          <a:p>
            <a:pPr marL="285750" indent="-285750">
              <a:buFont typeface="Arial" panose="020B0604020202020204" pitchFamily="34" charset="0"/>
              <a:buChar char="•"/>
            </a:pPr>
            <a:r>
              <a:rPr lang="en-US" sz="15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Environmental degradation</a:t>
            </a:r>
            <a:endParaRPr lang="en-US" sz="1500" i="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lvl="1"/>
            <a:r>
              <a:rPr lang="en-US"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5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Profit-driven capitalism can lead to neglect of environmental protection</a:t>
            </a:r>
          </a:p>
          <a:p>
            <a:pPr marL="285750" indent="-285750">
              <a:buFont typeface="Arial" panose="020B0604020202020204" pitchFamily="34" charset="0"/>
              <a:buChar char="•"/>
            </a:pPr>
            <a:r>
              <a:rPr lang="en-US" sz="1500" b="0" i="1" dirty="0">
                <a:solidFill>
                  <a:schemeClr val="bg1">
                    <a:lumMod val="95000"/>
                  </a:schemeClr>
                </a:solidFill>
                <a:effectLst/>
                <a:latin typeface="Lato" panose="020F0502020204030203" pitchFamily="34" charset="0"/>
                <a:ea typeface="Lato" panose="020F0502020204030203" pitchFamily="34" charset="0"/>
                <a:cs typeface="Lato" panose="020F0502020204030203" pitchFamily="34" charset="0"/>
              </a:rPr>
              <a:t>Market Failures</a:t>
            </a:r>
          </a:p>
          <a:p>
            <a:pPr lvl="1"/>
            <a:r>
              <a:rPr lang="en-US" sz="15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Market failures can result in lack of access to necessary goods and services for the public good.</a:t>
            </a:r>
            <a:endParaRPr lang="en-PK" sz="15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199975"/>
            <a:ext cx="12188950" cy="1556796"/>
          </a:xfrm>
          <a:prstGeom prst="rect">
            <a:avLst/>
          </a:prstGeom>
          <a:solidFill>
            <a:srgbClr val="FFFFFF"/>
          </a:solidFill>
        </p:spPr>
      </p:sp>
      <p:sp>
        <p:nvSpPr>
          <p:cNvPr id="3" name="Object 2"/>
          <p:cNvSpPr/>
          <p:nvPr/>
        </p:nvSpPr>
        <p:spPr>
          <a:xfrm>
            <a:off x="476131" y="247588"/>
            <a:ext cx="11617595" cy="299367"/>
          </a:xfrm>
          <a:prstGeom prst="rect">
            <a:avLst/>
          </a:prstGeom>
          <a:noFill/>
        </p:spPr>
        <p:txBody>
          <a:bodyPr wrap="square" lIns="0" tIns="0" rIns="0" bIns="0" rtlCol="0" anchor="ctr"/>
          <a:lstStyle/>
          <a:p>
            <a:pPr algn="l">
              <a:spcAft>
                <a:spcPts val="600"/>
              </a:spcAft>
              <a:buNone/>
            </a:pPr>
            <a:r>
              <a:rPr lang="en-US" sz="3000" b="1" dirty="0">
                <a:solidFill>
                  <a:srgbClr val="333333"/>
                </a:solidFill>
                <a:latin typeface="Roboto" pitchFamily="34" charset="0"/>
                <a:ea typeface="Roboto" pitchFamily="34" charset="-122"/>
                <a:cs typeface="Roboto" pitchFamily="34" charset="-120"/>
              </a:rPr>
              <a:t>Analysis of the Two System</a:t>
            </a:r>
            <a:endParaRPr lang="en-US" dirty="0"/>
          </a:p>
        </p:txBody>
      </p:sp>
      <p:sp>
        <p:nvSpPr>
          <p:cNvPr id="4" name="Object 3"/>
          <p:cNvSpPr/>
          <p:nvPr/>
        </p:nvSpPr>
        <p:spPr>
          <a:xfrm>
            <a:off x="476131" y="804066"/>
            <a:ext cx="11617595" cy="171850"/>
          </a:xfrm>
          <a:prstGeom prst="rect">
            <a:avLst/>
          </a:prstGeom>
          <a:noFill/>
        </p:spPr>
        <p:txBody>
          <a:bodyPr wrap="square" lIns="0" tIns="0" rIns="0" bIns="0" rtlCol="0" anchor="ctr"/>
          <a:lstStyle/>
          <a:p>
            <a:pPr algn="l">
              <a:spcAft>
                <a:spcPts val="600"/>
              </a:spcAft>
              <a:buNone/>
            </a:pPr>
            <a:r>
              <a:rPr lang="en-US" sz="1600" kern="0" spc="38" dirty="0">
                <a:solidFill>
                  <a:srgbClr val="000000">
                    <a:alpha val="60000"/>
                  </a:srgbClr>
                </a:solidFill>
                <a:latin typeface="Lato" pitchFamily="34" charset="0"/>
                <a:ea typeface="Lato" pitchFamily="34" charset="-122"/>
                <a:cs typeface="Lato" pitchFamily="34" charset="-120"/>
              </a:rPr>
              <a:t>Capitalism vs Socialism</a:t>
            </a:r>
            <a:endParaRPr lang="en-US" dirty="0"/>
          </a:p>
        </p:txBody>
      </p:sp>
      <p:sp>
        <p:nvSpPr>
          <p:cNvPr id="5" name="Object 4"/>
          <p:cNvSpPr/>
          <p:nvPr/>
        </p:nvSpPr>
        <p:spPr>
          <a:xfrm>
            <a:off x="5291679" y="1172026"/>
            <a:ext cx="1605592" cy="217086"/>
          </a:xfrm>
          <a:prstGeom prst="rect">
            <a:avLst/>
          </a:prstGeom>
          <a:noFill/>
        </p:spPr>
        <p:txBody>
          <a:bodyPr wrap="square" lIns="0" tIns="0" rIns="0" bIns="0" rtlCol="0" anchor="ctr"/>
          <a:lstStyle/>
          <a:p>
            <a:pPr algn="ctr">
              <a:lnSpc>
                <a:spcPts val="1680"/>
              </a:lnSpc>
              <a:buNone/>
            </a:pPr>
            <a:r>
              <a:rPr lang="en-US" sz="1400" b="1" kern="0" spc="0" dirty="0">
                <a:solidFill>
                  <a:srgbClr val="FFFFFF"/>
                </a:solidFill>
                <a:latin typeface="Roboto" pitchFamily="34" charset="0"/>
                <a:ea typeface="Roboto" pitchFamily="34" charset="-122"/>
                <a:cs typeface="Roboto" pitchFamily="34" charset="-120"/>
              </a:rPr>
              <a:t>Capitalism</a:t>
            </a:r>
            <a:endParaRPr lang="en-US" dirty="0"/>
          </a:p>
        </p:txBody>
      </p:sp>
      <p:sp>
        <p:nvSpPr>
          <p:cNvPr id="6" name="Object 5"/>
          <p:cNvSpPr/>
          <p:nvPr/>
        </p:nvSpPr>
        <p:spPr>
          <a:xfrm>
            <a:off x="356477" y="2477126"/>
            <a:ext cx="5355660" cy="4202057"/>
          </a:xfrm>
          <a:prstGeom prst="rect">
            <a:avLst/>
          </a:prstGeom>
          <a:solidFill>
            <a:srgbClr val="000000"/>
          </a:solidFill>
          <a:ln w="12700">
            <a:solidFill>
              <a:srgbClr val="2980B9"/>
            </a:solidFill>
            <a:prstDash val="solid"/>
            <a:miter lim="800000"/>
          </a:ln>
        </p:spPr>
        <p:txBody>
          <a:bodyPr/>
          <a:lstStyle/>
          <a:p>
            <a:endParaRPr lang="en-PK" dirty="0"/>
          </a:p>
        </p:txBody>
      </p:sp>
      <p:sp>
        <p:nvSpPr>
          <p:cNvPr id="7" name="Object 6"/>
          <p:cNvSpPr/>
          <p:nvPr/>
        </p:nvSpPr>
        <p:spPr>
          <a:xfrm>
            <a:off x="6096000" y="3105768"/>
            <a:ext cx="5588729" cy="3573415"/>
          </a:xfrm>
          <a:prstGeom prst="rect">
            <a:avLst/>
          </a:prstGeom>
          <a:solidFill>
            <a:srgbClr val="000000"/>
          </a:solidFill>
          <a:ln w="12700">
            <a:solidFill>
              <a:srgbClr val="BD1550"/>
            </a:solidFill>
            <a:prstDash val="solid"/>
            <a:miter lim="800000"/>
          </a:ln>
        </p:spPr>
      </p:sp>
      <p:sp>
        <p:nvSpPr>
          <p:cNvPr id="8" name="Object 7"/>
          <p:cNvSpPr/>
          <p:nvPr/>
        </p:nvSpPr>
        <p:spPr>
          <a:xfrm>
            <a:off x="356477" y="2489491"/>
            <a:ext cx="5355660" cy="618970"/>
          </a:xfrm>
          <a:prstGeom prst="rect">
            <a:avLst/>
          </a:prstGeom>
          <a:noFill/>
          <a:ln w="12700">
            <a:solidFill>
              <a:srgbClr val="2980B9"/>
            </a:solidFill>
            <a:prstDash val="solid"/>
            <a:miter lim="800000"/>
          </a:ln>
        </p:spPr>
      </p:sp>
      <p:sp>
        <p:nvSpPr>
          <p:cNvPr id="9" name="Object 8"/>
          <p:cNvSpPr/>
          <p:nvPr/>
        </p:nvSpPr>
        <p:spPr>
          <a:xfrm>
            <a:off x="507271" y="2632330"/>
            <a:ext cx="4354503" cy="333291"/>
          </a:xfrm>
          <a:prstGeom prst="rect">
            <a:avLst/>
          </a:prstGeom>
          <a:noFill/>
        </p:spPr>
        <p:txBody>
          <a:bodyPr wrap="square" lIns="0" tIns="0" rIns="0" bIns="0" rtlCol="0" anchor="ctr"/>
          <a:lstStyle/>
          <a:p>
            <a:pPr algn="ctr">
              <a:lnSpc>
                <a:spcPts val="2660"/>
              </a:lnSpc>
              <a:buNone/>
            </a:pPr>
            <a:r>
              <a:rPr lang="en-US" sz="1900" b="1" kern="0" spc="0" dirty="0">
                <a:solidFill>
                  <a:srgbClr val="2980B9"/>
                </a:solidFill>
                <a:latin typeface="Lato" pitchFamily="34" charset="0"/>
                <a:ea typeface="Lato" pitchFamily="34" charset="-122"/>
                <a:cs typeface="Lato" pitchFamily="34" charset="-120"/>
              </a:rPr>
              <a:t>Pros</a:t>
            </a:r>
            <a:endParaRPr lang="en-US" dirty="0"/>
          </a:p>
        </p:txBody>
      </p:sp>
      <p:sp>
        <p:nvSpPr>
          <p:cNvPr id="10" name="Object 9"/>
          <p:cNvSpPr/>
          <p:nvPr/>
        </p:nvSpPr>
        <p:spPr>
          <a:xfrm>
            <a:off x="6096000" y="2477126"/>
            <a:ext cx="5588729" cy="628642"/>
          </a:xfrm>
          <a:prstGeom prst="rect">
            <a:avLst/>
          </a:prstGeom>
          <a:noFill/>
          <a:ln w="12700">
            <a:solidFill>
              <a:srgbClr val="BD1550"/>
            </a:solidFill>
            <a:prstDash val="solid"/>
            <a:miter lim="800000"/>
          </a:ln>
        </p:spPr>
      </p:sp>
      <p:sp>
        <p:nvSpPr>
          <p:cNvPr id="11" name="Object 10"/>
          <p:cNvSpPr/>
          <p:nvPr/>
        </p:nvSpPr>
        <p:spPr>
          <a:xfrm>
            <a:off x="6268876" y="2624849"/>
            <a:ext cx="4355399" cy="346534"/>
          </a:xfrm>
          <a:prstGeom prst="rect">
            <a:avLst/>
          </a:prstGeom>
          <a:noFill/>
        </p:spPr>
        <p:txBody>
          <a:bodyPr wrap="square" lIns="0" tIns="0" rIns="0" bIns="0" rtlCol="0" anchor="ctr"/>
          <a:lstStyle/>
          <a:p>
            <a:pPr algn="ctr">
              <a:lnSpc>
                <a:spcPts val="2800"/>
              </a:lnSpc>
              <a:buNone/>
            </a:pPr>
            <a:r>
              <a:rPr lang="en-US" sz="2000" b="1" kern="0" spc="0" dirty="0">
                <a:solidFill>
                  <a:srgbClr val="BD1550"/>
                </a:solidFill>
                <a:latin typeface="Lato" pitchFamily="34" charset="0"/>
                <a:ea typeface="Lato" pitchFamily="34" charset="-122"/>
                <a:cs typeface="Lato" pitchFamily="34" charset="-120"/>
              </a:rPr>
              <a:t>Cons</a:t>
            </a:r>
            <a:endParaRPr lang="en-US" dirty="0"/>
          </a:p>
        </p:txBody>
      </p:sp>
      <p:sp>
        <p:nvSpPr>
          <p:cNvPr id="12" name="Object 11"/>
          <p:cNvSpPr/>
          <p:nvPr/>
        </p:nvSpPr>
        <p:spPr>
          <a:xfrm>
            <a:off x="1112291" y="1749889"/>
            <a:ext cx="9511984" cy="346534"/>
          </a:xfrm>
          <a:prstGeom prst="rect">
            <a:avLst/>
          </a:prstGeom>
          <a:noFill/>
        </p:spPr>
        <p:txBody>
          <a:bodyPr wrap="square" lIns="0" tIns="0" rIns="0" bIns="0" rtlCol="0" anchor="ctr"/>
          <a:lstStyle/>
          <a:p>
            <a:pPr algn="ctr">
              <a:lnSpc>
                <a:spcPts val="2800"/>
              </a:lnSpc>
              <a:buNone/>
            </a:pPr>
            <a:r>
              <a:rPr lang="en-US" sz="2000" kern="0" spc="0" dirty="0">
                <a:solidFill>
                  <a:srgbClr val="FFFFFF"/>
                </a:solidFill>
                <a:latin typeface="Lato" pitchFamily="34" charset="0"/>
                <a:ea typeface="Lato" pitchFamily="34" charset="-122"/>
                <a:cs typeface="Lato" pitchFamily="34" charset="-120"/>
              </a:rPr>
              <a:t>Socialism</a:t>
            </a:r>
            <a:endParaRPr lang="en-US" dirty="0"/>
          </a:p>
        </p:txBody>
      </p:sp>
      <p:sp>
        <p:nvSpPr>
          <p:cNvPr id="13" name="TextBox 12">
            <a:extLst>
              <a:ext uri="{FF2B5EF4-FFF2-40B4-BE49-F238E27FC236}">
                <a16:creationId xmlns:a16="http://schemas.microsoft.com/office/drawing/2014/main" id="{6AF955E1-7087-7248-DA26-890DB9851053}"/>
              </a:ext>
            </a:extLst>
          </p:cNvPr>
          <p:cNvSpPr txBox="1"/>
          <p:nvPr/>
        </p:nvSpPr>
        <p:spPr>
          <a:xfrm>
            <a:off x="356477" y="3184117"/>
            <a:ext cx="5110853" cy="3539430"/>
          </a:xfrm>
          <a:prstGeom prst="rect">
            <a:avLst/>
          </a:prstGeom>
          <a:noFill/>
        </p:spPr>
        <p:txBody>
          <a:bodyPr wrap="square" rtlCol="0">
            <a:spAutoFit/>
          </a:bodyPr>
          <a:lstStyle/>
          <a:p>
            <a:pPr marL="285750" indent="-285750">
              <a:buFont typeface="Arial" panose="020B0604020202020204" pitchFamily="34" charset="0"/>
              <a:buChar char="•"/>
            </a:pPr>
            <a:r>
              <a:rPr lang="en-US" sz="1400" i="1" dirty="0">
                <a:solidFill>
                  <a:schemeClr val="bg1"/>
                </a:solidFill>
                <a:latin typeface="Lato" panose="020F0502020204030203" pitchFamily="34" charset="0"/>
                <a:ea typeface="Lato" panose="020F0502020204030203" pitchFamily="34" charset="0"/>
                <a:cs typeface="Lato" panose="020F0502020204030203" pitchFamily="34" charset="0"/>
              </a:rPr>
              <a:t>Redistribution of wealth</a:t>
            </a:r>
          </a:p>
          <a:p>
            <a:pPr lvl="1"/>
            <a:r>
              <a:rPr lang="en-US" sz="14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Socialism aims to reduce income inequality and improve living standards through progressive taxation and social welfare programs.</a:t>
            </a:r>
            <a:endParaRPr lang="en-US" sz="1400" i="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400" i="1" dirty="0">
                <a:solidFill>
                  <a:schemeClr val="bg1"/>
                </a:solidFill>
                <a:latin typeface="Lato" panose="020F0502020204030203" pitchFamily="34" charset="0"/>
                <a:ea typeface="Lato" panose="020F0502020204030203" pitchFamily="34" charset="0"/>
                <a:cs typeface="Lato" panose="020F0502020204030203" pitchFamily="34" charset="0"/>
              </a:rPr>
              <a:t>Collective ownership</a:t>
            </a:r>
          </a:p>
          <a:p>
            <a:pPr lvl="1"/>
            <a:r>
              <a:rPr lang="en-US" sz="14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In socialism, the means of production are owned collectively, leading to a more equal distribution of profits.</a:t>
            </a:r>
          </a:p>
          <a:p>
            <a:pPr marL="285750" indent="-285750">
              <a:buFont typeface="Arial" panose="020B0604020202020204" pitchFamily="34" charset="0"/>
              <a:buChar char="•"/>
            </a:pPr>
            <a:r>
              <a:rPr lang="en-US" sz="1400" i="1" dirty="0">
                <a:solidFill>
                  <a:schemeClr val="bg1"/>
                </a:solidFill>
                <a:latin typeface="Lato" panose="020F0502020204030203" pitchFamily="34" charset="0"/>
                <a:ea typeface="Lato" panose="020F0502020204030203" pitchFamily="34" charset="0"/>
                <a:cs typeface="Lato" panose="020F0502020204030203" pitchFamily="34" charset="0"/>
              </a:rPr>
              <a:t>Public goods and services </a:t>
            </a:r>
          </a:p>
          <a:p>
            <a:pPr lvl="1"/>
            <a:r>
              <a:rPr lang="en-US" sz="14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Socialism aims to provide public goods and services, such as education, healthcare, and infrastructure, to improve well-being and create a more equal society.</a:t>
            </a:r>
          </a:p>
          <a:p>
            <a:pPr marL="285750" indent="-285750">
              <a:buFont typeface="Arial" panose="020B0604020202020204" pitchFamily="34" charset="0"/>
              <a:buChar char="•"/>
            </a:pPr>
            <a:r>
              <a:rPr lang="en-US" sz="1400" i="1" dirty="0">
                <a:solidFill>
                  <a:schemeClr val="bg1"/>
                </a:solidFill>
                <a:latin typeface="Lato" panose="020F0502020204030203" pitchFamily="34" charset="0"/>
                <a:ea typeface="Lato" panose="020F0502020204030203" pitchFamily="34" charset="0"/>
                <a:cs typeface="Lato" panose="020F0502020204030203" pitchFamily="34" charset="0"/>
              </a:rPr>
              <a:t>Economic stability </a:t>
            </a:r>
          </a:p>
          <a:p>
            <a:pPr lvl="1"/>
            <a:r>
              <a:rPr lang="en-US" sz="14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Socialism aims to reduce economic instability and mitigate the effects of economic crises through government regulation and intervention.</a:t>
            </a:r>
          </a:p>
        </p:txBody>
      </p:sp>
      <p:sp>
        <p:nvSpPr>
          <p:cNvPr id="14" name="TextBox 13">
            <a:extLst>
              <a:ext uri="{FF2B5EF4-FFF2-40B4-BE49-F238E27FC236}">
                <a16:creationId xmlns:a16="http://schemas.microsoft.com/office/drawing/2014/main" id="{F0F82C68-F988-45AF-8302-74EEC3D7999E}"/>
              </a:ext>
            </a:extLst>
          </p:cNvPr>
          <p:cNvSpPr txBox="1"/>
          <p:nvPr/>
        </p:nvSpPr>
        <p:spPr>
          <a:xfrm>
            <a:off x="6268876" y="3253491"/>
            <a:ext cx="5110853" cy="2893100"/>
          </a:xfrm>
          <a:prstGeom prst="rect">
            <a:avLst/>
          </a:prstGeom>
          <a:noFill/>
        </p:spPr>
        <p:txBody>
          <a:bodyPr wrap="square" rtlCol="0">
            <a:spAutoFit/>
          </a:bodyPr>
          <a:lstStyle/>
          <a:p>
            <a:pPr marL="285750" indent="-285750">
              <a:buFont typeface="Arial" panose="020B0604020202020204" pitchFamily="34" charset="0"/>
              <a:buChar char="•"/>
            </a:pPr>
            <a:r>
              <a:rPr lang="en-US" sz="14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Inefficiency</a:t>
            </a:r>
          </a:p>
          <a:p>
            <a:pPr lvl="1"/>
            <a:r>
              <a:rPr lang="en-US" sz="14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Socialism can lead to inefficiency in the economy due to central planning and lack of competition</a:t>
            </a:r>
          </a:p>
          <a:p>
            <a:pPr marL="285750" indent="-285750">
              <a:buFont typeface="Arial" panose="020B0604020202020204" pitchFamily="34" charset="0"/>
              <a:buChar char="•"/>
            </a:pPr>
            <a:r>
              <a:rPr lang="en-US" sz="14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Lack of individual incentives</a:t>
            </a:r>
          </a:p>
          <a:p>
            <a:pPr lvl="1"/>
            <a:r>
              <a:rPr lang="en-US" sz="14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Socialism puts less emphasis on individual profit and success, which can discourage hard work and innovation.</a:t>
            </a:r>
          </a:p>
          <a:p>
            <a:pPr marL="285750" indent="-285750">
              <a:buFont typeface="Arial" panose="020B0604020202020204" pitchFamily="34" charset="0"/>
              <a:buChar char="•"/>
            </a:pPr>
            <a:r>
              <a:rPr lang="en-US" sz="14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Limited personal freedom</a:t>
            </a:r>
          </a:p>
          <a:p>
            <a:pPr lvl="1"/>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a:t>
            </a:r>
            <a:r>
              <a:rPr lang="en-US" sz="14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ocialism often involves more government control and regulation, which can restrict personal freedoms and individual choice.</a:t>
            </a:r>
          </a:p>
          <a:p>
            <a:pPr marL="285750" indent="-285750">
              <a:buFont typeface="Arial" panose="020B0604020202020204" pitchFamily="34" charset="0"/>
              <a:buChar char="•"/>
            </a:pPr>
            <a:r>
              <a:rPr lang="en-US" sz="1400" i="1"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Lack of innovation</a:t>
            </a:r>
          </a:p>
          <a:p>
            <a:pPr lvl="1"/>
            <a:r>
              <a:rPr lang="en-US" sz="14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This can </a:t>
            </a: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also </a:t>
            </a:r>
            <a:r>
              <a:rPr lang="en-US" sz="1400" b="0" i="0" dirty="0">
                <a:solidFill>
                  <a:schemeClr val="tx1">
                    <a:lumMod val="50000"/>
                    <a:lumOff val="50000"/>
                  </a:schemeClr>
                </a:solidFill>
                <a:effectLst/>
                <a:latin typeface="Lato" panose="020F0502020204030203" pitchFamily="34" charset="0"/>
                <a:ea typeface="Lato" panose="020F0502020204030203" pitchFamily="34" charset="0"/>
                <a:cs typeface="Lato" panose="020F0502020204030203" pitchFamily="34" charset="0"/>
              </a:rPr>
              <a:t>limit the potential for innovation and the development of new ideas.</a:t>
            </a:r>
          </a:p>
        </p:txBody>
      </p:sp>
    </p:spTree>
    <p:extLst>
      <p:ext uri="{BB962C8B-B14F-4D97-AF65-F5344CB8AC3E}">
        <p14:creationId xmlns:p14="http://schemas.microsoft.com/office/powerpoint/2010/main" val="354755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333333"/>
        </a:solidFill>
        <a:effectLst/>
      </p:bgPr>
    </p:bg>
    <p:spTree>
      <p:nvGrpSpPr>
        <p:cNvPr id="1" name=""/>
        <p:cNvGrpSpPr/>
        <p:nvPr/>
      </p:nvGrpSpPr>
      <p:grpSpPr>
        <a:xfrm>
          <a:off x="0" y="0"/>
          <a:ext cx="0" cy="0"/>
          <a:chOff x="0" y="0"/>
          <a:chExt cx="0" cy="0"/>
        </a:xfrm>
      </p:grpSpPr>
      <p:sp>
        <p:nvSpPr>
          <p:cNvPr id="2" name="Object 1"/>
          <p:cNvSpPr/>
          <p:nvPr/>
        </p:nvSpPr>
        <p:spPr>
          <a:xfrm>
            <a:off x="4189952" y="0"/>
            <a:ext cx="7998998" cy="1629260"/>
          </a:xfrm>
          <a:prstGeom prst="rect">
            <a:avLst/>
          </a:prstGeom>
          <a:solidFill>
            <a:srgbClr val="FFFFFF"/>
          </a:solidFill>
        </p:spPr>
      </p:sp>
      <p:sp>
        <p:nvSpPr>
          <p:cNvPr id="3" name="Object 2"/>
          <p:cNvSpPr/>
          <p:nvPr/>
        </p:nvSpPr>
        <p:spPr>
          <a:xfrm>
            <a:off x="4666083" y="447563"/>
            <a:ext cx="7427643" cy="705567"/>
          </a:xfrm>
          <a:prstGeom prst="rect">
            <a:avLst/>
          </a:prstGeom>
          <a:noFill/>
        </p:spPr>
        <p:txBody>
          <a:bodyPr wrap="square" lIns="0" tIns="0" rIns="0" bIns="0" rtlCol="0" anchor="ctr"/>
          <a:lstStyle/>
          <a:p>
            <a:pPr algn="l">
              <a:spcAft>
                <a:spcPts val="600"/>
              </a:spcAft>
              <a:buNone/>
            </a:pPr>
            <a:r>
              <a:rPr lang="en-US" sz="3000" b="1" dirty="0">
                <a:solidFill>
                  <a:srgbClr val="333333"/>
                </a:solidFill>
                <a:latin typeface="Roboto" pitchFamily="34" charset="0"/>
                <a:ea typeface="Roboto" pitchFamily="34" charset="-122"/>
                <a:cs typeface="Roboto" pitchFamily="34" charset="-120"/>
              </a:rPr>
              <a:t>Capitalism and Socialism</a:t>
            </a:r>
            <a:br>
              <a:rPr lang="en-US" sz="3000" b="1" dirty="0">
                <a:solidFill>
                  <a:srgbClr val="333333"/>
                </a:solidFill>
                <a:latin typeface="Roboto" pitchFamily="34" charset="0"/>
                <a:ea typeface="Roboto" pitchFamily="34" charset="-122"/>
                <a:cs typeface="Roboto" pitchFamily="34" charset="-120"/>
              </a:rPr>
            </a:br>
            <a:r>
              <a:rPr lang="en-US" sz="3000" b="1" dirty="0">
                <a:solidFill>
                  <a:srgbClr val="333333"/>
                </a:solidFill>
                <a:latin typeface="Roboto" pitchFamily="34" charset="0"/>
                <a:ea typeface="Roboto" pitchFamily="34" charset="-122"/>
                <a:cs typeface="Roboto" pitchFamily="34" charset="-120"/>
              </a:rPr>
              <a:t>in the Modern Era</a:t>
            </a:r>
            <a:endParaRPr lang="en-US" dirty="0"/>
          </a:p>
        </p:txBody>
      </p:sp>
      <p:sp>
        <p:nvSpPr>
          <p:cNvPr id="4" name="Object 3"/>
          <p:cNvSpPr/>
          <p:nvPr/>
        </p:nvSpPr>
        <p:spPr>
          <a:xfrm>
            <a:off x="0" y="0"/>
            <a:ext cx="4199475" cy="6865808"/>
          </a:xfrm>
          <a:prstGeom prst="rect">
            <a:avLst/>
          </a:prstGeom>
          <a:solidFill>
            <a:srgbClr val="000000"/>
          </a:solidFill>
        </p:spPr>
      </p:sp>
      <p:pic>
        <p:nvPicPr>
          <p:cNvPr id="5" name="Object 4" descr="preencoded.png"/>
          <p:cNvPicPr>
            <a:picLocks noChangeAspect="1"/>
          </p:cNvPicPr>
          <p:nvPr/>
        </p:nvPicPr>
        <p:blipFill>
          <a:blip r:embed="rId3"/>
          <a:srcRect l="4100" t="-28394" b="-28394"/>
          <a:stretch/>
        </p:blipFill>
        <p:spPr>
          <a:xfrm>
            <a:off x="0" y="0"/>
            <a:ext cx="4199475" cy="6865808"/>
          </a:xfrm>
          <a:prstGeom prst="rect">
            <a:avLst/>
          </a:prstGeom>
        </p:spPr>
      </p:pic>
      <p:sp>
        <p:nvSpPr>
          <p:cNvPr id="6" name="Object 5"/>
          <p:cNvSpPr/>
          <p:nvPr/>
        </p:nvSpPr>
        <p:spPr>
          <a:xfrm>
            <a:off x="4298252" y="814630"/>
            <a:ext cx="7998998" cy="6125666"/>
          </a:xfrm>
          <a:prstGeom prst="rect">
            <a:avLst/>
          </a:prstGeom>
          <a:noFill/>
        </p:spPr>
        <p:txBody>
          <a:bodyPr wrap="square" lIns="0" tIns="0" rIns="0" bIns="0" rtlCol="0" anchor="ctr"/>
          <a:lstStyle/>
          <a:p>
            <a:pPr algn="l">
              <a:spcAft>
                <a:spcPts val="600"/>
              </a:spcAft>
              <a:buNone/>
            </a:pPr>
            <a:endParaRPr lang="en-US" sz="1400" kern="0" spc="38" dirty="0">
              <a:solidFill>
                <a:srgbClr val="FFFFFF">
                  <a:alpha val="50000"/>
                </a:srgbClr>
              </a:solidFill>
              <a:latin typeface="Lato" pitchFamily="34" charset="0"/>
              <a:ea typeface="Lato" pitchFamily="34" charset="-122"/>
              <a:cs typeface="Lato" pitchFamily="34" charset="-120"/>
            </a:endParaRPr>
          </a:p>
          <a:p>
            <a:pPr algn="l">
              <a:spcAft>
                <a:spcPts val="600"/>
              </a:spcAft>
            </a:pPr>
            <a:r>
              <a:rPr lang="en-US" sz="1400" kern="0" spc="38" dirty="0">
                <a:solidFill>
                  <a:schemeClr val="bg1">
                    <a:lumMod val="95000"/>
                  </a:schemeClr>
                </a:solidFill>
                <a:latin typeface="Lato" pitchFamily="34" charset="0"/>
                <a:ea typeface="Lato" pitchFamily="34" charset="-122"/>
                <a:cs typeface="Lato" pitchFamily="34" charset="-120"/>
              </a:rPr>
              <a:t>Many countries have mixed economies that incorporate elements of both capitalism and socialism</a:t>
            </a:r>
          </a:p>
          <a:p>
            <a:pPr algn="l">
              <a:spcAft>
                <a:spcPts val="600"/>
              </a:spcAft>
            </a:pPr>
            <a:r>
              <a:rPr lang="en-US" sz="1600" i="1" kern="0" spc="38" dirty="0">
                <a:solidFill>
                  <a:schemeClr val="bg1"/>
                </a:solidFill>
                <a:latin typeface="Lato" pitchFamily="34" charset="0"/>
                <a:ea typeface="Lato" pitchFamily="34" charset="-122"/>
                <a:cs typeface="Lato" pitchFamily="34" charset="-120"/>
              </a:rPr>
              <a:t>Role of the state in regulating the economy</a:t>
            </a:r>
          </a:p>
          <a:p>
            <a:pPr marL="285750" indent="-285750" algn="l">
              <a:spcAft>
                <a:spcPts val="600"/>
              </a:spcAft>
              <a:buFont typeface="Arial" panose="020B0604020202020204" pitchFamily="34" charset="0"/>
              <a:buChar char="•"/>
            </a:pPr>
            <a:r>
              <a:rPr lang="en-US" sz="1400" kern="0" spc="38" dirty="0">
                <a:solidFill>
                  <a:schemeClr val="tx2"/>
                </a:solidFill>
                <a:latin typeface="Lato" pitchFamily="34" charset="0"/>
                <a:ea typeface="Lato" pitchFamily="34" charset="-122"/>
                <a:cs typeface="Lato" pitchFamily="34" charset="-120"/>
              </a:rPr>
              <a:t>Proponents of capitalism argue for minimal government intervention, critics argue it</a:t>
            </a:r>
            <a:br>
              <a:rPr lang="en-US" sz="1400" kern="0" spc="38" dirty="0">
                <a:solidFill>
                  <a:schemeClr val="tx2"/>
                </a:solidFill>
                <a:latin typeface="Lato" pitchFamily="34" charset="0"/>
                <a:ea typeface="Lato" pitchFamily="34" charset="-122"/>
                <a:cs typeface="Lato" pitchFamily="34" charset="-120"/>
              </a:rPr>
            </a:br>
            <a:r>
              <a:rPr lang="en-US" sz="1400" kern="0" spc="38" dirty="0">
                <a:solidFill>
                  <a:schemeClr val="tx2"/>
                </a:solidFill>
                <a:latin typeface="Lato" pitchFamily="34" charset="0"/>
                <a:ea typeface="Lato" pitchFamily="34" charset="-122"/>
                <a:cs typeface="Lato" pitchFamily="34" charset="-120"/>
              </a:rPr>
              <a:t>can lead to inequality and exploitation</a:t>
            </a:r>
          </a:p>
          <a:p>
            <a:pPr marL="285750" indent="-285750" algn="l">
              <a:spcAft>
                <a:spcPts val="600"/>
              </a:spcAft>
              <a:buFont typeface="Arial" panose="020B0604020202020204" pitchFamily="34" charset="0"/>
              <a:buChar char="•"/>
            </a:pPr>
            <a:r>
              <a:rPr lang="en-US" sz="1400" kern="0" spc="38" dirty="0">
                <a:solidFill>
                  <a:schemeClr val="tx2"/>
                </a:solidFill>
                <a:latin typeface="Lato" pitchFamily="34" charset="0"/>
                <a:ea typeface="Lato" pitchFamily="34" charset="-122"/>
                <a:cs typeface="Lato" pitchFamily="34" charset="-120"/>
              </a:rPr>
              <a:t>Proponents of socialism argue for a greater role for the state, critics argue it can lead to</a:t>
            </a:r>
            <a:br>
              <a:rPr lang="en-US" sz="1400" kern="0" spc="38" dirty="0">
                <a:solidFill>
                  <a:schemeClr val="tx2"/>
                </a:solidFill>
                <a:latin typeface="Lato" pitchFamily="34" charset="0"/>
                <a:ea typeface="Lato" pitchFamily="34" charset="-122"/>
                <a:cs typeface="Lato" pitchFamily="34" charset="-120"/>
              </a:rPr>
            </a:br>
            <a:r>
              <a:rPr lang="en-US" sz="1400" kern="0" spc="38" dirty="0">
                <a:solidFill>
                  <a:schemeClr val="tx2"/>
                </a:solidFill>
                <a:latin typeface="Lato" pitchFamily="34" charset="0"/>
                <a:ea typeface="Lato" pitchFamily="34" charset="-122"/>
                <a:cs typeface="Lato" pitchFamily="34" charset="-120"/>
              </a:rPr>
              <a:t>inefficiency and lack of innovation</a:t>
            </a:r>
          </a:p>
          <a:p>
            <a:pPr marL="285750" indent="-285750" algn="l">
              <a:spcAft>
                <a:spcPts val="600"/>
              </a:spcAft>
              <a:buFont typeface="Arial" panose="020B0604020202020204" pitchFamily="34" charset="0"/>
              <a:buChar char="•"/>
            </a:pPr>
            <a:r>
              <a:rPr lang="en-US" sz="1400" kern="0" spc="38" dirty="0">
                <a:solidFill>
                  <a:schemeClr val="tx2"/>
                </a:solidFill>
                <a:latin typeface="Lato" pitchFamily="34" charset="0"/>
                <a:ea typeface="Lato" pitchFamily="34" charset="-122"/>
                <a:cs typeface="Lato" pitchFamily="34" charset="-120"/>
              </a:rPr>
              <a:t>Global economic system has become increasingly interconnected, with multinational</a:t>
            </a:r>
            <a:br>
              <a:rPr lang="en-US" sz="1400" kern="0" spc="38" dirty="0">
                <a:solidFill>
                  <a:schemeClr val="tx2"/>
                </a:solidFill>
                <a:latin typeface="Lato" pitchFamily="34" charset="0"/>
                <a:ea typeface="Lato" pitchFamily="34" charset="-122"/>
                <a:cs typeface="Lato" pitchFamily="34" charset="-120"/>
              </a:rPr>
            </a:br>
            <a:r>
              <a:rPr lang="en-US" sz="1400" kern="0" spc="38" dirty="0">
                <a:solidFill>
                  <a:schemeClr val="tx2"/>
                </a:solidFill>
                <a:latin typeface="Lato" pitchFamily="34" charset="0"/>
                <a:ea typeface="Lato" pitchFamily="34" charset="-122"/>
                <a:cs typeface="Lato" pitchFamily="34" charset="-120"/>
              </a:rPr>
              <a:t>corporations operating across national borders and globalization increasing economic</a:t>
            </a:r>
            <a:br>
              <a:rPr lang="en-US" sz="1400" kern="0" spc="38" dirty="0">
                <a:solidFill>
                  <a:schemeClr val="tx2"/>
                </a:solidFill>
                <a:latin typeface="Lato" pitchFamily="34" charset="0"/>
                <a:ea typeface="Lato" pitchFamily="34" charset="-122"/>
                <a:cs typeface="Lato" pitchFamily="34" charset="-120"/>
              </a:rPr>
            </a:br>
            <a:r>
              <a:rPr lang="en-US" sz="1400" kern="0" spc="38" dirty="0">
                <a:solidFill>
                  <a:schemeClr val="tx2"/>
                </a:solidFill>
                <a:latin typeface="Lato" pitchFamily="34" charset="0"/>
                <a:ea typeface="Lato" pitchFamily="34" charset="-122"/>
                <a:cs typeface="Lato" pitchFamily="34" charset="-120"/>
              </a:rPr>
              <a:t>growth and prosperity for some, but also contributing to income inequality and</a:t>
            </a:r>
            <a:br>
              <a:rPr lang="en-US" sz="1400" kern="0" spc="38" dirty="0">
                <a:solidFill>
                  <a:schemeClr val="tx2"/>
                </a:solidFill>
                <a:latin typeface="Lato" pitchFamily="34" charset="0"/>
                <a:ea typeface="Lato" pitchFamily="34" charset="-122"/>
                <a:cs typeface="Lato" pitchFamily="34" charset="-120"/>
              </a:rPr>
            </a:br>
            <a:r>
              <a:rPr lang="en-US" sz="1400" kern="0" spc="38" dirty="0">
                <a:solidFill>
                  <a:schemeClr val="tx2"/>
                </a:solidFill>
                <a:latin typeface="Lato" pitchFamily="34" charset="0"/>
                <a:ea typeface="Lato" pitchFamily="34" charset="-122"/>
                <a:cs typeface="Lato" pitchFamily="34" charset="-120"/>
              </a:rPr>
              <a:t>environmental degradation</a:t>
            </a:r>
          </a:p>
          <a:p>
            <a:pPr marL="285750" indent="-285750" algn="l">
              <a:spcAft>
                <a:spcPts val="600"/>
              </a:spcAft>
              <a:buFont typeface="Arial" panose="020B0604020202020204" pitchFamily="34" charset="0"/>
              <a:buChar char="•"/>
            </a:pPr>
            <a:r>
              <a:rPr lang="en-US" sz="1400" kern="0" spc="38" dirty="0">
                <a:solidFill>
                  <a:schemeClr val="tx2"/>
                </a:solidFill>
                <a:latin typeface="Lato" pitchFamily="34" charset="0"/>
                <a:ea typeface="Lato" pitchFamily="34" charset="-122"/>
                <a:cs typeface="Lato" pitchFamily="34" charset="-120"/>
              </a:rPr>
              <a:t>Recent resurgence of interest in socialist ideas, particularly among younger</a:t>
            </a:r>
            <a:br>
              <a:rPr lang="en-US" sz="1400" kern="0" spc="38" dirty="0">
                <a:solidFill>
                  <a:schemeClr val="tx2"/>
                </a:solidFill>
                <a:latin typeface="Lato" pitchFamily="34" charset="0"/>
                <a:ea typeface="Lato" pitchFamily="34" charset="-122"/>
                <a:cs typeface="Lato" pitchFamily="34" charset="-120"/>
              </a:rPr>
            </a:br>
            <a:r>
              <a:rPr lang="en-US" sz="1400" kern="0" spc="38" dirty="0">
                <a:solidFill>
                  <a:schemeClr val="tx2"/>
                </a:solidFill>
                <a:latin typeface="Lato" pitchFamily="34" charset="0"/>
                <a:ea typeface="Lato" pitchFamily="34" charset="-122"/>
                <a:cs typeface="Lato" pitchFamily="34" charset="-120"/>
              </a:rPr>
              <a:t>generations, fueled by concerns about income inequality, environmental degradation,</a:t>
            </a:r>
            <a:br>
              <a:rPr lang="en-US" sz="1400" kern="0" spc="38" dirty="0">
                <a:solidFill>
                  <a:schemeClr val="tx2"/>
                </a:solidFill>
                <a:latin typeface="Lato" pitchFamily="34" charset="0"/>
                <a:ea typeface="Lato" pitchFamily="34" charset="-122"/>
                <a:cs typeface="Lato" pitchFamily="34" charset="-120"/>
              </a:rPr>
            </a:br>
            <a:r>
              <a:rPr lang="en-US" sz="1400" kern="0" spc="38" dirty="0">
                <a:solidFill>
                  <a:schemeClr val="tx2"/>
                </a:solidFill>
                <a:latin typeface="Lato" pitchFamily="34" charset="0"/>
                <a:ea typeface="Lato" pitchFamily="34" charset="-122"/>
                <a:cs typeface="Lato" pitchFamily="34" charset="-120"/>
              </a:rPr>
              <a:t>and negative impacts of globalization</a:t>
            </a:r>
          </a:p>
          <a:p>
            <a:pPr marL="285750" indent="-285750" algn="l">
              <a:spcAft>
                <a:spcPts val="600"/>
              </a:spcAft>
              <a:buFont typeface="Arial" panose="020B0604020202020204" pitchFamily="34" charset="0"/>
              <a:buChar char="•"/>
            </a:pPr>
            <a:r>
              <a:rPr lang="en-US" sz="1400" kern="0" spc="38" dirty="0">
                <a:solidFill>
                  <a:schemeClr val="tx2"/>
                </a:solidFill>
                <a:latin typeface="Lato" pitchFamily="34" charset="0"/>
                <a:ea typeface="Lato" pitchFamily="34" charset="-122"/>
                <a:cs typeface="Lato" pitchFamily="34" charset="-120"/>
              </a:rPr>
              <a:t>Capitalism remains dominant economic system, with many countries embracing free</a:t>
            </a:r>
            <a:br>
              <a:rPr lang="en-US" sz="1400" kern="0" spc="38" dirty="0">
                <a:solidFill>
                  <a:schemeClr val="tx2"/>
                </a:solidFill>
                <a:latin typeface="Lato" pitchFamily="34" charset="0"/>
                <a:ea typeface="Lato" pitchFamily="34" charset="-122"/>
                <a:cs typeface="Lato" pitchFamily="34" charset="-120"/>
              </a:rPr>
            </a:br>
            <a:r>
              <a:rPr lang="en-US" sz="1400" kern="0" spc="38" dirty="0">
                <a:solidFill>
                  <a:schemeClr val="tx2"/>
                </a:solidFill>
                <a:latin typeface="Lato" pitchFamily="34" charset="0"/>
                <a:ea typeface="Lato" pitchFamily="34" charset="-122"/>
                <a:cs typeface="Lato" pitchFamily="34" charset="-120"/>
              </a:rPr>
              <a:t>market principles and private enterprise</a:t>
            </a:r>
            <a:endParaRPr lang="en-US" dirty="0">
              <a:solidFill>
                <a:schemeClr val="tx2"/>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1720</Words>
  <Application>Microsoft Office PowerPoint</Application>
  <PresentationFormat>Widescreen</PresentationFormat>
  <Paragraphs>205</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Roboto</vt:lpstr>
      <vt:lpstr>Lato</vt:lpstr>
      <vt:lpstr>Lato Regular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Muhammad Junaid Ali Asif Raja</cp:lastModifiedBy>
  <cp:revision>7</cp:revision>
  <dcterms:created xsi:type="dcterms:W3CDTF">2022-12-24T16:12:18Z</dcterms:created>
  <dcterms:modified xsi:type="dcterms:W3CDTF">2022-12-24T17:08:24Z</dcterms:modified>
</cp:coreProperties>
</file>